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5"/>
    <p:sldId id="257" r:id="rId36"/>
    <p:sldId id="258" r:id="rId37"/>
    <p:sldId id="259" r:id="rId38"/>
    <p:sldId id="260" r:id="rId39"/>
    <p:sldId id="261" r:id="rId40"/>
    <p:sldId id="262" r:id="rId41"/>
    <p:sldId id="263" r:id="rId42"/>
    <p:sldId id="264" r:id="rId43"/>
    <p:sldId id="265" r:id="rId44"/>
    <p:sldId id="266" r:id="rId45"/>
    <p:sldId id="267" r:id="rId46"/>
    <p:sldId id="268" r:id="rId47"/>
    <p:sldId id="269" r:id="rId48"/>
    <p:sldId id="270" r:id="rId49"/>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Garet" charset="1" panose="00000000000000000000"/>
      <p:regular r:id="rId10"/>
    </p:embeddedFont>
    <p:embeddedFont>
      <p:font typeface="Garet Bold" charset="1" panose="00000000000000000000"/>
      <p:regular r:id="rId11"/>
    </p:embeddedFont>
    <p:embeddedFont>
      <p:font typeface="Garet Italics" charset="1" panose="00000000000000000000"/>
      <p:regular r:id="rId12"/>
    </p:embeddedFont>
    <p:embeddedFont>
      <p:font typeface="Garet Bold Italics" charset="1" panose="00000000000000000000"/>
      <p:regular r:id="rId13"/>
    </p:embeddedFont>
    <p:embeddedFont>
      <p:font typeface="Garet Light" charset="1" panose="00000000000000000000"/>
      <p:regular r:id="rId14"/>
    </p:embeddedFont>
    <p:embeddedFont>
      <p:font typeface="Garet Ultra-Bold" charset="1" panose="00000000000000000000"/>
      <p:regular r:id="rId15"/>
    </p:embeddedFont>
    <p:embeddedFont>
      <p:font typeface="Garet Ultra-Bold Italics" charset="1" panose="00000000000000000000"/>
      <p:regular r:id="rId16"/>
    </p:embeddedFont>
    <p:embeddedFont>
      <p:font typeface="Garet Heavy" charset="1" panose="00000000000000000000"/>
      <p:regular r:id="rId17"/>
    </p:embeddedFont>
    <p:embeddedFont>
      <p:font typeface="Garet Heavy Italics" charset="1" panose="00000000000000000000"/>
      <p:regular r:id="rId18"/>
    </p:embeddedFont>
    <p:embeddedFont>
      <p:font typeface="Open Sauce" charset="1" panose="00000500000000000000"/>
      <p:regular r:id="rId19"/>
    </p:embeddedFont>
    <p:embeddedFont>
      <p:font typeface="Open Sauce Bold" charset="1" panose="00000800000000000000"/>
      <p:regular r:id="rId20"/>
    </p:embeddedFont>
    <p:embeddedFont>
      <p:font typeface="Open Sauce Italics" charset="1" panose="00000500000000000000"/>
      <p:regular r:id="rId21"/>
    </p:embeddedFont>
    <p:embeddedFont>
      <p:font typeface="Open Sauce Bold Italics" charset="1" panose="00000800000000000000"/>
      <p:regular r:id="rId22"/>
    </p:embeddedFont>
    <p:embeddedFont>
      <p:font typeface="Open Sauce Light" charset="1" panose="00000400000000000000"/>
      <p:regular r:id="rId23"/>
    </p:embeddedFont>
    <p:embeddedFont>
      <p:font typeface="Open Sauce Light Italics" charset="1" panose="00000400000000000000"/>
      <p:regular r:id="rId24"/>
    </p:embeddedFont>
    <p:embeddedFont>
      <p:font typeface="Open Sauce Medium" charset="1" panose="00000600000000000000"/>
      <p:regular r:id="rId25"/>
    </p:embeddedFont>
    <p:embeddedFont>
      <p:font typeface="Open Sauce Medium Italics" charset="1" panose="00000600000000000000"/>
      <p:regular r:id="rId26"/>
    </p:embeddedFont>
    <p:embeddedFont>
      <p:font typeface="Open Sauce Semi-Bold" charset="1" panose="00000700000000000000"/>
      <p:regular r:id="rId27"/>
    </p:embeddedFont>
    <p:embeddedFont>
      <p:font typeface="Open Sauce Semi-Bold Italics" charset="1" panose="00000700000000000000"/>
      <p:regular r:id="rId28"/>
    </p:embeddedFont>
    <p:embeddedFont>
      <p:font typeface="Open Sauce Heavy" charset="1" panose="00000A00000000000000"/>
      <p:regular r:id="rId29"/>
    </p:embeddedFont>
    <p:embeddedFont>
      <p:font typeface="Open Sauce Heavy Italics" charset="1" panose="00000A00000000000000"/>
      <p:regular r:id="rId30"/>
    </p:embeddedFont>
    <p:embeddedFont>
      <p:font typeface="Fira Code" charset="1" panose="020B0809050000020004"/>
      <p:regular r:id="rId31"/>
    </p:embeddedFont>
    <p:embeddedFont>
      <p:font typeface="Fira Code Bold" charset="1" panose="020B0809050000020004"/>
      <p:regular r:id="rId32"/>
    </p:embeddedFont>
    <p:embeddedFont>
      <p:font typeface="Fira Code Light" charset="1" panose="020B0809050000020004"/>
      <p:regular r:id="rId33"/>
    </p:embeddedFont>
    <p:embeddedFont>
      <p:font typeface="Fira Code Semi-Bold" charset="1" panose="020B0809050000020004"/>
      <p:regular r:id="rId3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slides/slide1.xml" Type="http://schemas.openxmlformats.org/officeDocument/2006/relationships/slide"/><Relationship Id="rId36" Target="slides/slide2.xml" Type="http://schemas.openxmlformats.org/officeDocument/2006/relationships/slide"/><Relationship Id="rId37" Target="slides/slide3.xml" Type="http://schemas.openxmlformats.org/officeDocument/2006/relationships/slide"/><Relationship Id="rId38" Target="slides/slide4.xml" Type="http://schemas.openxmlformats.org/officeDocument/2006/relationships/slide"/><Relationship Id="rId39" Target="slides/slide5.xml" Type="http://schemas.openxmlformats.org/officeDocument/2006/relationships/slide"/><Relationship Id="rId4" Target="theme/theme1.xml" Type="http://schemas.openxmlformats.org/officeDocument/2006/relationships/theme"/><Relationship Id="rId40" Target="slides/slide6.xml" Type="http://schemas.openxmlformats.org/officeDocument/2006/relationships/slide"/><Relationship Id="rId41" Target="slides/slide7.xml" Type="http://schemas.openxmlformats.org/officeDocument/2006/relationships/slide"/><Relationship Id="rId42" Target="slides/slide8.xml" Type="http://schemas.openxmlformats.org/officeDocument/2006/relationships/slide"/><Relationship Id="rId43" Target="slides/slide9.xml" Type="http://schemas.openxmlformats.org/officeDocument/2006/relationships/slide"/><Relationship Id="rId44" Target="slides/slide10.xml" Type="http://schemas.openxmlformats.org/officeDocument/2006/relationships/slide"/><Relationship Id="rId45" Target="slides/slide11.xml" Type="http://schemas.openxmlformats.org/officeDocument/2006/relationships/slide"/><Relationship Id="rId46" Target="slides/slide12.xml" Type="http://schemas.openxmlformats.org/officeDocument/2006/relationships/slide"/><Relationship Id="rId47" Target="slides/slide13.xml" Type="http://schemas.openxmlformats.org/officeDocument/2006/relationships/slide"/><Relationship Id="rId48" Target="slides/slide14.xml" Type="http://schemas.openxmlformats.org/officeDocument/2006/relationships/slide"/><Relationship Id="rId49" Target="slides/slide15.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11" Target="../media/image10.pn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7.png" Type="http://schemas.openxmlformats.org/officeDocument/2006/relationships/image"/><Relationship Id="rId11" Target="../media/image38.png" Type="http://schemas.openxmlformats.org/officeDocument/2006/relationships/image"/><Relationship Id="rId2" Target="../media/image2.png" Type="http://schemas.openxmlformats.org/officeDocument/2006/relationships/image"/><Relationship Id="rId3" Target="../media/image33.pn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 Id="rId6" Target="../media/image13.png" Type="http://schemas.openxmlformats.org/officeDocument/2006/relationships/image"/><Relationship Id="rId7" Target="../media/image34.png" Type="http://schemas.openxmlformats.org/officeDocument/2006/relationships/image"/><Relationship Id="rId8" Target="../media/image35.svg" Type="http://schemas.openxmlformats.org/officeDocument/2006/relationships/image"/><Relationship Id="rId9" Target="../media/image36.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3.png" Type="http://schemas.openxmlformats.org/officeDocument/2006/relationships/image"/><Relationship Id="rId3" Target="../media/image39.png" Type="http://schemas.openxmlformats.org/officeDocument/2006/relationships/image"/><Relationship Id="rId4" Target="../media/image40.png" Type="http://schemas.openxmlformats.org/officeDocument/2006/relationships/image"/><Relationship Id="rId5" Target="../media/image41.png" Type="http://schemas.openxmlformats.org/officeDocument/2006/relationships/image"/><Relationship Id="rId6" Target="../media/image30.png" Type="http://schemas.openxmlformats.org/officeDocument/2006/relationships/image"/><Relationship Id="rId7" Target="../media/image42.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5.png" Type="http://schemas.openxmlformats.org/officeDocument/2006/relationships/image"/><Relationship Id="rId2" Target="../media/image13.png" Type="http://schemas.openxmlformats.org/officeDocument/2006/relationships/image"/><Relationship Id="rId3" Target="../media/image29.png" Type="http://schemas.openxmlformats.org/officeDocument/2006/relationships/image"/><Relationship Id="rId4" Target="../media/image43.png" Type="http://schemas.openxmlformats.org/officeDocument/2006/relationships/image"/><Relationship Id="rId5" Target="../media/image44.png" Type="http://schemas.openxmlformats.org/officeDocument/2006/relationships/image"/><Relationship Id="rId6" Target="../media/image11.png" Type="http://schemas.openxmlformats.org/officeDocument/2006/relationships/image"/><Relationship Id="rId7" Target="../media/image12.svg" Type="http://schemas.openxmlformats.org/officeDocument/2006/relationships/image"/><Relationship Id="rId8" Target="../media/image34.png" Type="http://schemas.openxmlformats.org/officeDocument/2006/relationships/image"/><Relationship Id="rId9" Target="../media/image35.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6.png" Type="http://schemas.openxmlformats.org/officeDocument/2006/relationships/image"/><Relationship Id="rId3" Target="../media/image47.png" Type="http://schemas.openxmlformats.org/officeDocument/2006/relationships/image"/><Relationship Id="rId4" Target="../media/image48.png" Type="http://schemas.openxmlformats.org/officeDocument/2006/relationships/image"/><Relationship Id="rId5" Target="../media/image49.svg" Type="http://schemas.openxmlformats.org/officeDocument/2006/relationships/image"/><Relationship Id="rId6" Target="../media/image41.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1.png" Type="http://schemas.openxmlformats.org/officeDocument/2006/relationships/image"/><Relationship Id="rId2" Target="../media/image2.png" Type="http://schemas.openxmlformats.org/officeDocument/2006/relationships/image"/><Relationship Id="rId3" Target="../media/image33.pn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 Id="rId6" Target="../media/image41.png" Type="http://schemas.openxmlformats.org/officeDocument/2006/relationships/image"/><Relationship Id="rId7" Target="../media/image17.png" Type="http://schemas.openxmlformats.org/officeDocument/2006/relationships/image"/><Relationship Id="rId8" Target="../media/image18.svg" Type="http://schemas.openxmlformats.org/officeDocument/2006/relationships/image"/><Relationship Id="rId9" Target="../media/image50.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2.png" Type="http://schemas.openxmlformats.org/officeDocument/2006/relationships/image"/><Relationship Id="rId3" Target="../media/image1.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13.png" Type="http://schemas.openxmlformats.org/officeDocument/2006/relationships/image"/><Relationship Id="rId5" Target="../media/image14.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13.png" Type="http://schemas.openxmlformats.org/officeDocument/2006/relationships/image"/><Relationship Id="rId5" Target="../media/image15.png" Type="http://schemas.openxmlformats.org/officeDocument/2006/relationships/image"/><Relationship Id="rId6" Target="../media/image16.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7.png" Type="http://schemas.openxmlformats.org/officeDocument/2006/relationships/image"/><Relationship Id="rId4" Target="../media/image18.svg" Type="http://schemas.openxmlformats.org/officeDocument/2006/relationships/image"/><Relationship Id="rId5" Target="../media/image19.png" Type="http://schemas.openxmlformats.org/officeDocument/2006/relationships/image"/><Relationship Id="rId6" Target="../media/image20.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svg" Type="http://schemas.openxmlformats.org/officeDocument/2006/relationships/image"/><Relationship Id="rId4" Target="../media/image23.png" Type="http://schemas.openxmlformats.org/officeDocument/2006/relationships/image"/><Relationship Id="rId5" Target="../media/image13.png" Type="http://schemas.openxmlformats.org/officeDocument/2006/relationships/image"/><Relationship Id="rId6" Target="../media/image11.png" Type="http://schemas.openxmlformats.org/officeDocument/2006/relationships/image"/><Relationship Id="rId7" Target="../media/image12.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svg" Type="http://schemas.openxmlformats.org/officeDocument/2006/relationships/image"/><Relationship Id="rId4" Target="../media/image13.png" Type="http://schemas.openxmlformats.org/officeDocument/2006/relationships/image"/><Relationship Id="rId5" Target="../media/image11.png" Type="http://schemas.openxmlformats.org/officeDocument/2006/relationships/image"/><Relationship Id="rId6" Target="../media/image12.svg" Type="http://schemas.openxmlformats.org/officeDocument/2006/relationships/image"/><Relationship Id="rId7" Target="../media/image24.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 Id="rId3" Target="../media/image26.pn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 Id="rId6" Target="../media/image16.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 Id="rId3" Target="../media/image27.png" Type="http://schemas.openxmlformats.org/officeDocument/2006/relationships/image"/><Relationship Id="rId4" Target="../media/image28.svg" Type="http://schemas.openxmlformats.org/officeDocument/2006/relationships/image"/><Relationship Id="rId5" Target="../media/image11.png" Type="http://schemas.openxmlformats.org/officeDocument/2006/relationships/image"/><Relationship Id="rId6" Target="../media/image12.svg" Type="http://schemas.openxmlformats.org/officeDocument/2006/relationships/image"/><Relationship Id="rId7" Target="../media/image29.png" Type="http://schemas.openxmlformats.org/officeDocument/2006/relationships/image"/><Relationship Id="rId8" Target="../media/image30.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png" Type="http://schemas.openxmlformats.org/officeDocument/2006/relationships/image"/><Relationship Id="rId3" Target="../media/image32.png" Type="http://schemas.openxmlformats.org/officeDocument/2006/relationships/image"/><Relationship Id="rId4" Target="../media/image30.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4288866"/>
          </a:xfrm>
          <a:custGeom>
            <a:avLst/>
            <a:gdLst/>
            <a:ahLst/>
            <a:cxnLst/>
            <a:rect r="r" b="b" t="t" l="l"/>
            <a:pathLst>
              <a:path h="4288866" w="18288000">
                <a:moveTo>
                  <a:pt x="0" y="0"/>
                </a:moveTo>
                <a:lnTo>
                  <a:pt x="18288000" y="0"/>
                </a:lnTo>
                <a:lnTo>
                  <a:pt x="18288000" y="4288866"/>
                </a:lnTo>
                <a:lnTo>
                  <a:pt x="0" y="4288866"/>
                </a:lnTo>
                <a:lnTo>
                  <a:pt x="0" y="0"/>
                </a:lnTo>
                <a:close/>
              </a:path>
            </a:pathLst>
          </a:custGeom>
          <a:blipFill>
            <a:blip r:embed="rId2"/>
            <a:stretch>
              <a:fillRect l="-584" t="-29713" r="0" b="-156309"/>
            </a:stretch>
          </a:blipFill>
        </p:spPr>
      </p:sp>
      <p:sp>
        <p:nvSpPr>
          <p:cNvPr name="Freeform 3" id="3"/>
          <p:cNvSpPr/>
          <p:nvPr/>
        </p:nvSpPr>
        <p:spPr>
          <a:xfrm flipH="false" flipV="false" rot="-5400000">
            <a:off x="12908277" y="871287"/>
            <a:ext cx="9972841" cy="7192912"/>
          </a:xfrm>
          <a:custGeom>
            <a:avLst/>
            <a:gdLst/>
            <a:ahLst/>
            <a:cxnLst/>
            <a:rect r="r" b="b" t="t" l="l"/>
            <a:pathLst>
              <a:path h="7192912" w="9972841">
                <a:moveTo>
                  <a:pt x="0" y="0"/>
                </a:moveTo>
                <a:lnTo>
                  <a:pt x="9972841" y="0"/>
                </a:lnTo>
                <a:lnTo>
                  <a:pt x="9972841" y="7192912"/>
                </a:lnTo>
                <a:lnTo>
                  <a:pt x="0" y="7192912"/>
                </a:lnTo>
                <a:lnTo>
                  <a:pt x="0" y="0"/>
                </a:lnTo>
                <a:close/>
              </a:path>
            </a:pathLst>
          </a:custGeom>
          <a:blipFill>
            <a:blip r:embed="rId3"/>
            <a:stretch>
              <a:fillRect l="0" t="0" r="0" b="0"/>
            </a:stretch>
          </a:blipFill>
        </p:spPr>
      </p:sp>
      <p:sp>
        <p:nvSpPr>
          <p:cNvPr name="Freeform 4" id="4"/>
          <p:cNvSpPr/>
          <p:nvPr/>
        </p:nvSpPr>
        <p:spPr>
          <a:xfrm flipH="false" flipV="false" rot="0">
            <a:off x="13609753" y="279230"/>
            <a:ext cx="1719095" cy="788723"/>
          </a:xfrm>
          <a:custGeom>
            <a:avLst/>
            <a:gdLst/>
            <a:ahLst/>
            <a:cxnLst/>
            <a:rect r="r" b="b" t="t" l="l"/>
            <a:pathLst>
              <a:path h="788723" w="1719095">
                <a:moveTo>
                  <a:pt x="0" y="0"/>
                </a:moveTo>
                <a:lnTo>
                  <a:pt x="1719095" y="0"/>
                </a:lnTo>
                <a:lnTo>
                  <a:pt x="1719095" y="788723"/>
                </a:lnTo>
                <a:lnTo>
                  <a:pt x="0" y="788723"/>
                </a:lnTo>
                <a:lnTo>
                  <a:pt x="0" y="0"/>
                </a:lnTo>
                <a:close/>
              </a:path>
            </a:pathLst>
          </a:custGeom>
          <a:blipFill>
            <a:blip r:embed="rId4"/>
            <a:stretch>
              <a:fillRect l="0" t="0" r="0" b="0"/>
            </a:stretch>
          </a:blipFill>
        </p:spPr>
      </p:sp>
      <p:sp>
        <p:nvSpPr>
          <p:cNvPr name="Freeform 5" id="5"/>
          <p:cNvSpPr/>
          <p:nvPr/>
        </p:nvSpPr>
        <p:spPr>
          <a:xfrm flipH="true" flipV="false" rot="0">
            <a:off x="14816613" y="225480"/>
            <a:ext cx="3471387" cy="2777110"/>
          </a:xfrm>
          <a:custGeom>
            <a:avLst/>
            <a:gdLst/>
            <a:ahLst/>
            <a:cxnLst/>
            <a:rect r="r" b="b" t="t" l="l"/>
            <a:pathLst>
              <a:path h="2777110" w="3471387">
                <a:moveTo>
                  <a:pt x="3471387" y="0"/>
                </a:moveTo>
                <a:lnTo>
                  <a:pt x="0" y="0"/>
                </a:lnTo>
                <a:lnTo>
                  <a:pt x="0" y="2777110"/>
                </a:lnTo>
                <a:lnTo>
                  <a:pt x="3471387" y="2777110"/>
                </a:lnTo>
                <a:lnTo>
                  <a:pt x="3471387"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214560">
            <a:off x="-2115476" y="8874369"/>
            <a:ext cx="4982605" cy="1159588"/>
          </a:xfrm>
          <a:custGeom>
            <a:avLst/>
            <a:gdLst/>
            <a:ahLst/>
            <a:cxnLst/>
            <a:rect r="r" b="b" t="t" l="l"/>
            <a:pathLst>
              <a:path h="1159588" w="4982605">
                <a:moveTo>
                  <a:pt x="0" y="0"/>
                </a:moveTo>
                <a:lnTo>
                  <a:pt x="4982605" y="0"/>
                </a:lnTo>
                <a:lnTo>
                  <a:pt x="4982605" y="1159588"/>
                </a:lnTo>
                <a:lnTo>
                  <a:pt x="0" y="115958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false" flipV="false" rot="461372">
            <a:off x="2441759" y="5587537"/>
            <a:ext cx="7286803" cy="2278782"/>
          </a:xfrm>
          <a:custGeom>
            <a:avLst/>
            <a:gdLst/>
            <a:ahLst/>
            <a:cxnLst/>
            <a:rect r="r" b="b" t="t" l="l"/>
            <a:pathLst>
              <a:path h="2278782" w="7286803">
                <a:moveTo>
                  <a:pt x="0" y="0"/>
                </a:moveTo>
                <a:lnTo>
                  <a:pt x="7286803" y="0"/>
                </a:lnTo>
                <a:lnTo>
                  <a:pt x="7286803" y="2278782"/>
                </a:lnTo>
                <a:lnTo>
                  <a:pt x="0" y="227878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8" id="8"/>
          <p:cNvSpPr txBox="true"/>
          <p:nvPr/>
        </p:nvSpPr>
        <p:spPr>
          <a:xfrm rot="0">
            <a:off x="1986383" y="6013832"/>
            <a:ext cx="8197556" cy="1514439"/>
          </a:xfrm>
          <a:prstGeom prst="rect">
            <a:avLst/>
          </a:prstGeom>
        </p:spPr>
        <p:txBody>
          <a:bodyPr anchor="t" rtlCol="false" tIns="0" lIns="0" bIns="0" rIns="0">
            <a:spAutoFit/>
          </a:bodyPr>
          <a:lstStyle/>
          <a:p>
            <a:pPr algn="ctr" marL="0" indent="0" lvl="0">
              <a:lnSpc>
                <a:spcPts val="11999"/>
              </a:lnSpc>
              <a:spcBef>
                <a:spcPct val="0"/>
              </a:spcBef>
            </a:pPr>
            <a:r>
              <a:rPr lang="en-US" sz="9999">
                <a:solidFill>
                  <a:srgbClr val="F1E7DE"/>
                </a:solidFill>
                <a:latin typeface="Open Sauce Semi-Bold"/>
              </a:rPr>
              <a:t>NBA-PTS</a:t>
            </a:r>
          </a:p>
        </p:txBody>
      </p:sp>
      <p:sp>
        <p:nvSpPr>
          <p:cNvPr name="TextBox 9" id="9"/>
          <p:cNvSpPr txBox="true"/>
          <p:nvPr/>
        </p:nvSpPr>
        <p:spPr>
          <a:xfrm rot="0">
            <a:off x="1986383" y="7965333"/>
            <a:ext cx="8197556" cy="481312"/>
          </a:xfrm>
          <a:prstGeom prst="rect">
            <a:avLst/>
          </a:prstGeom>
        </p:spPr>
        <p:txBody>
          <a:bodyPr anchor="t" rtlCol="false" tIns="0" lIns="0" bIns="0" rIns="0">
            <a:spAutoFit/>
          </a:bodyPr>
          <a:lstStyle/>
          <a:p>
            <a:pPr algn="ctr" marL="0" indent="0" lvl="0">
              <a:lnSpc>
                <a:spcPts val="3919"/>
              </a:lnSpc>
              <a:spcBef>
                <a:spcPct val="0"/>
              </a:spcBef>
            </a:pPr>
            <a:r>
              <a:rPr lang="en-US" sz="2799">
                <a:solidFill>
                  <a:srgbClr val="F1E7DE"/>
                </a:solidFill>
                <a:latin typeface="Fira Code"/>
              </a:rPr>
              <a:t>MULTIPLE LINEAR REGRESSION</a:t>
            </a:r>
          </a:p>
        </p:txBody>
      </p:sp>
      <p:sp>
        <p:nvSpPr>
          <p:cNvPr name="Freeform 10" id="10"/>
          <p:cNvSpPr/>
          <p:nvPr/>
        </p:nvSpPr>
        <p:spPr>
          <a:xfrm flipH="false" flipV="false" rot="0">
            <a:off x="12338181" y="895350"/>
            <a:ext cx="4421499" cy="8362950"/>
          </a:xfrm>
          <a:custGeom>
            <a:avLst/>
            <a:gdLst/>
            <a:ahLst/>
            <a:cxnLst/>
            <a:rect r="r" b="b" t="t" l="l"/>
            <a:pathLst>
              <a:path h="8362950" w="4421499">
                <a:moveTo>
                  <a:pt x="0" y="0"/>
                </a:moveTo>
                <a:lnTo>
                  <a:pt x="4421500" y="0"/>
                </a:lnTo>
                <a:lnTo>
                  <a:pt x="4421500" y="8362950"/>
                </a:lnTo>
                <a:lnTo>
                  <a:pt x="0" y="8362950"/>
                </a:lnTo>
                <a:lnTo>
                  <a:pt x="0" y="0"/>
                </a:lnTo>
                <a:close/>
              </a:path>
            </a:pathLst>
          </a:custGeom>
          <a:blipFill>
            <a:blip r:embed="rId11"/>
            <a:stretch>
              <a:fillRect l="-70645" t="-14924" r="-73177" b="-13985"/>
            </a:stretch>
          </a:blipFill>
        </p:spPr>
      </p:sp>
      <p:grpSp>
        <p:nvGrpSpPr>
          <p:cNvPr name="Group 11" id="11"/>
          <p:cNvGrpSpPr/>
          <p:nvPr/>
        </p:nvGrpSpPr>
        <p:grpSpPr>
          <a:xfrm rot="-52144">
            <a:off x="12491177" y="9103127"/>
            <a:ext cx="4115508" cy="702072"/>
            <a:chOff x="0" y="0"/>
            <a:chExt cx="1020611" cy="174108"/>
          </a:xfrm>
        </p:grpSpPr>
        <p:sp>
          <p:nvSpPr>
            <p:cNvPr name="Freeform 12" id="12"/>
            <p:cNvSpPr/>
            <p:nvPr/>
          </p:nvSpPr>
          <p:spPr>
            <a:xfrm flipH="false" flipV="false" rot="0">
              <a:off x="0" y="0"/>
              <a:ext cx="1020611" cy="174108"/>
            </a:xfrm>
            <a:custGeom>
              <a:avLst/>
              <a:gdLst/>
              <a:ahLst/>
              <a:cxnLst/>
              <a:rect r="r" b="b" t="t" l="l"/>
              <a:pathLst>
                <a:path h="174108" w="1020611">
                  <a:moveTo>
                    <a:pt x="0" y="0"/>
                  </a:moveTo>
                  <a:lnTo>
                    <a:pt x="1020611" y="0"/>
                  </a:lnTo>
                  <a:lnTo>
                    <a:pt x="1020611" y="174108"/>
                  </a:lnTo>
                  <a:lnTo>
                    <a:pt x="0" y="174108"/>
                  </a:lnTo>
                  <a:close/>
                </a:path>
              </a:pathLst>
            </a:custGeom>
            <a:solidFill>
              <a:srgbClr val="000000"/>
            </a:solidFill>
          </p:spPr>
        </p:sp>
      </p:grpSp>
      <p:sp>
        <p:nvSpPr>
          <p:cNvPr name="TextBox 13" id="13"/>
          <p:cNvSpPr txBox="true"/>
          <p:nvPr/>
        </p:nvSpPr>
        <p:spPr>
          <a:xfrm rot="-52144">
            <a:off x="12621738" y="9260202"/>
            <a:ext cx="3854385" cy="349822"/>
          </a:xfrm>
          <a:prstGeom prst="rect">
            <a:avLst/>
          </a:prstGeom>
        </p:spPr>
        <p:txBody>
          <a:bodyPr anchor="t" rtlCol="false" tIns="0" lIns="0" bIns="0" rIns="0">
            <a:spAutoFit/>
          </a:bodyPr>
          <a:lstStyle/>
          <a:p>
            <a:pPr algn="ctr">
              <a:lnSpc>
                <a:spcPts val="2864"/>
              </a:lnSpc>
              <a:spcBef>
                <a:spcPct val="0"/>
              </a:spcBef>
            </a:pPr>
            <a:r>
              <a:rPr lang="en-US" sz="2046">
                <a:solidFill>
                  <a:srgbClr val="F1E7DE"/>
                </a:solidFill>
                <a:latin typeface="Fira Code"/>
              </a:rPr>
              <a:t>by Urawit Jearrajinda</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5566445">
            <a:off x="-2776879" y="1348334"/>
            <a:ext cx="11410191" cy="8229600"/>
          </a:xfrm>
          <a:custGeom>
            <a:avLst/>
            <a:gdLst/>
            <a:ahLst/>
            <a:cxnLst/>
            <a:rect r="r" b="b" t="t" l="l"/>
            <a:pathLst>
              <a:path h="8229600" w="11410191">
                <a:moveTo>
                  <a:pt x="0" y="0"/>
                </a:moveTo>
                <a:lnTo>
                  <a:pt x="11410191" y="0"/>
                </a:lnTo>
                <a:lnTo>
                  <a:pt x="11410191" y="8229600"/>
                </a:lnTo>
                <a:lnTo>
                  <a:pt x="0" y="8229600"/>
                </a:lnTo>
                <a:lnTo>
                  <a:pt x="0" y="0"/>
                </a:lnTo>
                <a:close/>
              </a:path>
            </a:pathLst>
          </a:custGeom>
          <a:blipFill>
            <a:blip r:embed="rId2"/>
            <a:stretch>
              <a:fillRect l="0" t="0" r="0" b="0"/>
            </a:stretch>
          </a:blipFill>
        </p:spPr>
      </p:sp>
      <p:sp>
        <p:nvSpPr>
          <p:cNvPr name="Freeform 3" id="3"/>
          <p:cNvSpPr/>
          <p:nvPr/>
        </p:nvSpPr>
        <p:spPr>
          <a:xfrm flipH="false" flipV="false" rot="-290444">
            <a:off x="-3552329" y="1718857"/>
            <a:ext cx="11931877" cy="10232600"/>
          </a:xfrm>
          <a:custGeom>
            <a:avLst/>
            <a:gdLst/>
            <a:ahLst/>
            <a:cxnLst/>
            <a:rect r="r" b="b" t="t" l="l"/>
            <a:pathLst>
              <a:path h="10232600" w="11931877">
                <a:moveTo>
                  <a:pt x="0" y="0"/>
                </a:moveTo>
                <a:lnTo>
                  <a:pt x="11931877" y="0"/>
                </a:lnTo>
                <a:lnTo>
                  <a:pt x="11931877" y="10232600"/>
                </a:lnTo>
                <a:lnTo>
                  <a:pt x="0" y="10232600"/>
                </a:lnTo>
                <a:lnTo>
                  <a:pt x="0" y="0"/>
                </a:lnTo>
                <a:close/>
              </a:path>
            </a:pathLst>
          </a:custGeom>
          <a:blipFill>
            <a:blip r:embed="rId3"/>
            <a:stretch>
              <a:fillRect l="0" t="0" r="0" b="0"/>
            </a:stretch>
          </a:blipFill>
        </p:spPr>
      </p:sp>
      <p:sp>
        <p:nvSpPr>
          <p:cNvPr name="Freeform 4" id="4"/>
          <p:cNvSpPr/>
          <p:nvPr/>
        </p:nvSpPr>
        <p:spPr>
          <a:xfrm flipH="false" flipV="false" rot="661724">
            <a:off x="7843372" y="1102607"/>
            <a:ext cx="864070" cy="946690"/>
          </a:xfrm>
          <a:custGeom>
            <a:avLst/>
            <a:gdLst/>
            <a:ahLst/>
            <a:cxnLst/>
            <a:rect r="r" b="b" t="t" l="l"/>
            <a:pathLst>
              <a:path h="946690" w="864070">
                <a:moveTo>
                  <a:pt x="0" y="0"/>
                </a:moveTo>
                <a:lnTo>
                  <a:pt x="864069" y="0"/>
                </a:lnTo>
                <a:lnTo>
                  <a:pt x="864069" y="946690"/>
                </a:lnTo>
                <a:lnTo>
                  <a:pt x="0" y="94669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true" rot="5400000">
            <a:off x="14343325" y="3288698"/>
            <a:ext cx="10400939" cy="3823543"/>
          </a:xfrm>
          <a:custGeom>
            <a:avLst/>
            <a:gdLst/>
            <a:ahLst/>
            <a:cxnLst/>
            <a:rect r="r" b="b" t="t" l="l"/>
            <a:pathLst>
              <a:path h="3823543" w="10400939">
                <a:moveTo>
                  <a:pt x="0" y="3823543"/>
                </a:moveTo>
                <a:lnTo>
                  <a:pt x="10400939" y="3823543"/>
                </a:lnTo>
                <a:lnTo>
                  <a:pt x="10400939" y="0"/>
                </a:lnTo>
                <a:lnTo>
                  <a:pt x="0" y="0"/>
                </a:lnTo>
                <a:lnTo>
                  <a:pt x="0" y="3823543"/>
                </a:lnTo>
                <a:close/>
              </a:path>
            </a:pathLst>
          </a:custGeom>
          <a:blipFill>
            <a:blip r:embed="rId6"/>
            <a:stretch>
              <a:fillRect l="0" t="-626" r="0" b="-626"/>
            </a:stretch>
          </a:blipFill>
        </p:spPr>
      </p:sp>
      <p:sp>
        <p:nvSpPr>
          <p:cNvPr name="Freeform 6" id="6"/>
          <p:cNvSpPr/>
          <p:nvPr/>
        </p:nvSpPr>
        <p:spPr>
          <a:xfrm flipH="false" flipV="false" rot="0">
            <a:off x="16171807" y="-1321256"/>
            <a:ext cx="1460216" cy="3752891"/>
          </a:xfrm>
          <a:custGeom>
            <a:avLst/>
            <a:gdLst/>
            <a:ahLst/>
            <a:cxnLst/>
            <a:rect r="r" b="b" t="t" l="l"/>
            <a:pathLst>
              <a:path h="3752891" w="1460216">
                <a:moveTo>
                  <a:pt x="0" y="0"/>
                </a:moveTo>
                <a:lnTo>
                  <a:pt x="1460216" y="0"/>
                </a:lnTo>
                <a:lnTo>
                  <a:pt x="1460216" y="3752891"/>
                </a:lnTo>
                <a:lnTo>
                  <a:pt x="0" y="375289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false" flipV="false" rot="0">
            <a:off x="675924" y="4014607"/>
            <a:ext cx="6320357" cy="1939631"/>
          </a:xfrm>
          <a:custGeom>
            <a:avLst/>
            <a:gdLst/>
            <a:ahLst/>
            <a:cxnLst/>
            <a:rect r="r" b="b" t="t" l="l"/>
            <a:pathLst>
              <a:path h="1939631" w="6320357">
                <a:moveTo>
                  <a:pt x="0" y="0"/>
                </a:moveTo>
                <a:lnTo>
                  <a:pt x="6320357" y="0"/>
                </a:lnTo>
                <a:lnTo>
                  <a:pt x="6320357" y="1939631"/>
                </a:lnTo>
                <a:lnTo>
                  <a:pt x="0" y="1939631"/>
                </a:lnTo>
                <a:lnTo>
                  <a:pt x="0" y="0"/>
                </a:lnTo>
                <a:close/>
              </a:path>
            </a:pathLst>
          </a:custGeom>
          <a:blipFill>
            <a:blip r:embed="rId9"/>
            <a:stretch>
              <a:fillRect l="0" t="0" r="0" b="0"/>
            </a:stretch>
          </a:blipFill>
        </p:spPr>
      </p:sp>
      <p:sp>
        <p:nvSpPr>
          <p:cNvPr name="Freeform 8" id="8"/>
          <p:cNvSpPr/>
          <p:nvPr/>
        </p:nvSpPr>
        <p:spPr>
          <a:xfrm flipH="false" flipV="false" rot="0">
            <a:off x="580674" y="6835157"/>
            <a:ext cx="6415607" cy="2491498"/>
          </a:xfrm>
          <a:custGeom>
            <a:avLst/>
            <a:gdLst/>
            <a:ahLst/>
            <a:cxnLst/>
            <a:rect r="r" b="b" t="t" l="l"/>
            <a:pathLst>
              <a:path h="2491498" w="6415607">
                <a:moveTo>
                  <a:pt x="0" y="0"/>
                </a:moveTo>
                <a:lnTo>
                  <a:pt x="6415607" y="0"/>
                </a:lnTo>
                <a:lnTo>
                  <a:pt x="6415607" y="2491498"/>
                </a:lnTo>
                <a:lnTo>
                  <a:pt x="0" y="2491498"/>
                </a:lnTo>
                <a:lnTo>
                  <a:pt x="0" y="0"/>
                </a:lnTo>
                <a:close/>
              </a:path>
            </a:pathLst>
          </a:custGeom>
          <a:blipFill>
            <a:blip r:embed="rId10"/>
            <a:stretch>
              <a:fillRect l="0" t="0" r="0" b="0"/>
            </a:stretch>
          </a:blipFill>
        </p:spPr>
      </p:sp>
      <p:sp>
        <p:nvSpPr>
          <p:cNvPr name="Freeform 9" id="9"/>
          <p:cNvSpPr/>
          <p:nvPr/>
        </p:nvSpPr>
        <p:spPr>
          <a:xfrm flipH="false" flipV="false" rot="0">
            <a:off x="8658227" y="4014607"/>
            <a:ext cx="8973796" cy="4880485"/>
          </a:xfrm>
          <a:custGeom>
            <a:avLst/>
            <a:gdLst/>
            <a:ahLst/>
            <a:cxnLst/>
            <a:rect r="r" b="b" t="t" l="l"/>
            <a:pathLst>
              <a:path h="4880485" w="8973796">
                <a:moveTo>
                  <a:pt x="0" y="0"/>
                </a:moveTo>
                <a:lnTo>
                  <a:pt x="8973796" y="0"/>
                </a:lnTo>
                <a:lnTo>
                  <a:pt x="8973796" y="4880486"/>
                </a:lnTo>
                <a:lnTo>
                  <a:pt x="0" y="4880486"/>
                </a:lnTo>
                <a:lnTo>
                  <a:pt x="0" y="0"/>
                </a:lnTo>
                <a:close/>
              </a:path>
            </a:pathLst>
          </a:custGeom>
          <a:blipFill>
            <a:blip r:embed="rId11"/>
            <a:stretch>
              <a:fillRect l="0" t="0" r="0" b="0"/>
            </a:stretch>
          </a:blipFill>
        </p:spPr>
      </p:sp>
      <p:sp>
        <p:nvSpPr>
          <p:cNvPr name="TextBox 10" id="10"/>
          <p:cNvSpPr txBox="true"/>
          <p:nvPr/>
        </p:nvSpPr>
        <p:spPr>
          <a:xfrm rot="0">
            <a:off x="1028700" y="2393355"/>
            <a:ext cx="5379385" cy="511790"/>
          </a:xfrm>
          <a:prstGeom prst="rect">
            <a:avLst/>
          </a:prstGeom>
        </p:spPr>
        <p:txBody>
          <a:bodyPr anchor="t" rtlCol="false" tIns="0" lIns="0" bIns="0" rIns="0">
            <a:spAutoFit/>
          </a:bodyPr>
          <a:lstStyle/>
          <a:p>
            <a:pPr>
              <a:lnSpc>
                <a:spcPts val="4162"/>
              </a:lnSpc>
            </a:pPr>
            <a:r>
              <a:rPr lang="en-US" sz="3201" spc="64">
                <a:solidFill>
                  <a:srgbClr val="000000"/>
                </a:solidFill>
                <a:latin typeface="Fira Code Light"/>
              </a:rPr>
              <a:t>square loss and RMSE </a:t>
            </a:r>
          </a:p>
        </p:txBody>
      </p:sp>
      <p:sp>
        <p:nvSpPr>
          <p:cNvPr name="TextBox 11" id="11"/>
          <p:cNvSpPr txBox="true"/>
          <p:nvPr/>
        </p:nvSpPr>
        <p:spPr>
          <a:xfrm rot="0">
            <a:off x="1028700" y="1243188"/>
            <a:ext cx="5536099" cy="1085850"/>
          </a:xfrm>
          <a:prstGeom prst="rect">
            <a:avLst/>
          </a:prstGeom>
        </p:spPr>
        <p:txBody>
          <a:bodyPr anchor="t" rtlCol="false" tIns="0" lIns="0" bIns="0" rIns="0">
            <a:spAutoFit/>
          </a:bodyPr>
          <a:lstStyle/>
          <a:p>
            <a:pPr marL="0" indent="0" lvl="0">
              <a:lnSpc>
                <a:spcPts val="8640"/>
              </a:lnSpc>
              <a:spcBef>
                <a:spcPct val="0"/>
              </a:spcBef>
            </a:pPr>
            <a:r>
              <a:rPr lang="en-US" sz="7200">
                <a:solidFill>
                  <a:srgbClr val="000000"/>
                </a:solidFill>
                <a:latin typeface="Open Sauce Semi-Bold"/>
              </a:rPr>
              <a:t>FUNCTION</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true" flipV="false" rot="-290444">
            <a:off x="8987465" y="-2074936"/>
            <a:ext cx="11931877" cy="13195725"/>
          </a:xfrm>
          <a:custGeom>
            <a:avLst/>
            <a:gdLst/>
            <a:ahLst/>
            <a:cxnLst/>
            <a:rect r="r" b="b" t="t" l="l"/>
            <a:pathLst>
              <a:path h="13195725" w="11931877">
                <a:moveTo>
                  <a:pt x="11931876" y="0"/>
                </a:moveTo>
                <a:lnTo>
                  <a:pt x="0" y="0"/>
                </a:lnTo>
                <a:lnTo>
                  <a:pt x="0" y="13195725"/>
                </a:lnTo>
                <a:lnTo>
                  <a:pt x="11931876" y="13195725"/>
                </a:lnTo>
                <a:lnTo>
                  <a:pt x="11931876" y="0"/>
                </a:lnTo>
                <a:close/>
              </a:path>
            </a:pathLst>
          </a:custGeom>
          <a:blipFill>
            <a:blip r:embed="rId2"/>
            <a:stretch>
              <a:fillRect l="-14478" t="0" r="-14478" b="0"/>
            </a:stretch>
          </a:blipFill>
        </p:spPr>
      </p:sp>
      <p:sp>
        <p:nvSpPr>
          <p:cNvPr name="Freeform 3" id="3"/>
          <p:cNvSpPr/>
          <p:nvPr/>
        </p:nvSpPr>
        <p:spPr>
          <a:xfrm flipH="false" flipV="false" rot="0">
            <a:off x="9695822" y="577889"/>
            <a:ext cx="7960699" cy="4133440"/>
          </a:xfrm>
          <a:custGeom>
            <a:avLst/>
            <a:gdLst/>
            <a:ahLst/>
            <a:cxnLst/>
            <a:rect r="r" b="b" t="t" l="l"/>
            <a:pathLst>
              <a:path h="4133440" w="7960699">
                <a:moveTo>
                  <a:pt x="0" y="0"/>
                </a:moveTo>
                <a:lnTo>
                  <a:pt x="7960699" y="0"/>
                </a:lnTo>
                <a:lnTo>
                  <a:pt x="7960699" y="4133439"/>
                </a:lnTo>
                <a:lnTo>
                  <a:pt x="0" y="4133439"/>
                </a:lnTo>
                <a:lnTo>
                  <a:pt x="0" y="0"/>
                </a:lnTo>
                <a:close/>
              </a:path>
            </a:pathLst>
          </a:custGeom>
          <a:blipFill>
            <a:blip r:embed="rId3"/>
            <a:stretch>
              <a:fillRect l="0" t="0" r="0" b="0"/>
            </a:stretch>
          </a:blipFill>
        </p:spPr>
      </p:sp>
      <p:sp>
        <p:nvSpPr>
          <p:cNvPr name="Freeform 4" id="4"/>
          <p:cNvSpPr/>
          <p:nvPr/>
        </p:nvSpPr>
        <p:spPr>
          <a:xfrm flipH="false" flipV="false" rot="0">
            <a:off x="10868452" y="5143500"/>
            <a:ext cx="5615439" cy="4810124"/>
          </a:xfrm>
          <a:custGeom>
            <a:avLst/>
            <a:gdLst/>
            <a:ahLst/>
            <a:cxnLst/>
            <a:rect r="r" b="b" t="t" l="l"/>
            <a:pathLst>
              <a:path h="4810124" w="5615439">
                <a:moveTo>
                  <a:pt x="0" y="0"/>
                </a:moveTo>
                <a:lnTo>
                  <a:pt x="5615439" y="0"/>
                </a:lnTo>
                <a:lnTo>
                  <a:pt x="5615439" y="4810124"/>
                </a:lnTo>
                <a:lnTo>
                  <a:pt x="0" y="4810124"/>
                </a:lnTo>
                <a:lnTo>
                  <a:pt x="0" y="0"/>
                </a:lnTo>
                <a:close/>
              </a:path>
            </a:pathLst>
          </a:custGeom>
          <a:blipFill>
            <a:blip r:embed="rId4"/>
            <a:stretch>
              <a:fillRect l="0" t="0" r="0" b="0"/>
            </a:stretch>
          </a:blipFill>
        </p:spPr>
      </p:sp>
      <p:sp>
        <p:nvSpPr>
          <p:cNvPr name="Freeform 5" id="5"/>
          <p:cNvSpPr/>
          <p:nvPr/>
        </p:nvSpPr>
        <p:spPr>
          <a:xfrm flipH="false" flipV="false" rot="0">
            <a:off x="-1314746" y="8659314"/>
            <a:ext cx="3794321" cy="1197972"/>
          </a:xfrm>
          <a:custGeom>
            <a:avLst/>
            <a:gdLst/>
            <a:ahLst/>
            <a:cxnLst/>
            <a:rect r="r" b="b" t="t" l="l"/>
            <a:pathLst>
              <a:path h="1197972" w="3794321">
                <a:moveTo>
                  <a:pt x="0" y="0"/>
                </a:moveTo>
                <a:lnTo>
                  <a:pt x="3794321" y="0"/>
                </a:lnTo>
                <a:lnTo>
                  <a:pt x="3794321" y="1197972"/>
                </a:lnTo>
                <a:lnTo>
                  <a:pt x="0" y="1197972"/>
                </a:lnTo>
                <a:lnTo>
                  <a:pt x="0" y="0"/>
                </a:lnTo>
                <a:close/>
              </a:path>
            </a:pathLst>
          </a:custGeom>
          <a:blipFill>
            <a:blip r:embed="rId5"/>
            <a:stretch>
              <a:fillRect l="0" t="0" r="0" b="0"/>
            </a:stretch>
          </a:blipFill>
        </p:spPr>
      </p:sp>
      <p:sp>
        <p:nvSpPr>
          <p:cNvPr name="Freeform 6" id="6"/>
          <p:cNvSpPr/>
          <p:nvPr/>
        </p:nvSpPr>
        <p:spPr>
          <a:xfrm flipH="false" flipV="false" rot="5153169">
            <a:off x="2501898" y="5380899"/>
            <a:ext cx="12119024" cy="1403042"/>
          </a:xfrm>
          <a:custGeom>
            <a:avLst/>
            <a:gdLst/>
            <a:ahLst/>
            <a:cxnLst/>
            <a:rect r="r" b="b" t="t" l="l"/>
            <a:pathLst>
              <a:path h="1403042" w="12119024">
                <a:moveTo>
                  <a:pt x="0" y="0"/>
                </a:moveTo>
                <a:lnTo>
                  <a:pt x="12119024" y="0"/>
                </a:lnTo>
                <a:lnTo>
                  <a:pt x="12119024" y="1403042"/>
                </a:lnTo>
                <a:lnTo>
                  <a:pt x="0" y="1403042"/>
                </a:lnTo>
                <a:lnTo>
                  <a:pt x="0" y="0"/>
                </a:lnTo>
                <a:close/>
              </a:path>
            </a:pathLst>
          </a:custGeom>
          <a:blipFill>
            <a:blip r:embed="rId6"/>
            <a:stretch>
              <a:fillRect l="-43313" t="-27808" r="-28241" b="0"/>
            </a:stretch>
          </a:blipFill>
        </p:spPr>
      </p:sp>
      <p:sp>
        <p:nvSpPr>
          <p:cNvPr name="Freeform 7" id="7"/>
          <p:cNvSpPr/>
          <p:nvPr/>
        </p:nvSpPr>
        <p:spPr>
          <a:xfrm flipH="false" flipV="false" rot="0">
            <a:off x="582414" y="4462285"/>
            <a:ext cx="7511806" cy="2490961"/>
          </a:xfrm>
          <a:custGeom>
            <a:avLst/>
            <a:gdLst/>
            <a:ahLst/>
            <a:cxnLst/>
            <a:rect r="r" b="b" t="t" l="l"/>
            <a:pathLst>
              <a:path h="2490961" w="7511806">
                <a:moveTo>
                  <a:pt x="0" y="0"/>
                </a:moveTo>
                <a:lnTo>
                  <a:pt x="7511806" y="0"/>
                </a:lnTo>
                <a:lnTo>
                  <a:pt x="7511806" y="2490962"/>
                </a:lnTo>
                <a:lnTo>
                  <a:pt x="0" y="2490962"/>
                </a:lnTo>
                <a:lnTo>
                  <a:pt x="0" y="0"/>
                </a:lnTo>
                <a:close/>
              </a:path>
            </a:pathLst>
          </a:custGeom>
          <a:blipFill>
            <a:blip r:embed="rId7"/>
            <a:stretch>
              <a:fillRect l="0" t="0" r="0" b="0"/>
            </a:stretch>
          </a:blipFill>
        </p:spPr>
      </p:sp>
      <p:sp>
        <p:nvSpPr>
          <p:cNvPr name="TextBox 8" id="8"/>
          <p:cNvSpPr txBox="true"/>
          <p:nvPr/>
        </p:nvSpPr>
        <p:spPr>
          <a:xfrm rot="0">
            <a:off x="1272203" y="1558759"/>
            <a:ext cx="5366007" cy="1085850"/>
          </a:xfrm>
          <a:prstGeom prst="rect">
            <a:avLst/>
          </a:prstGeom>
        </p:spPr>
        <p:txBody>
          <a:bodyPr anchor="t" rtlCol="false" tIns="0" lIns="0" bIns="0" rIns="0">
            <a:spAutoFit/>
          </a:bodyPr>
          <a:lstStyle/>
          <a:p>
            <a:pPr marL="0" indent="0" lvl="0">
              <a:lnSpc>
                <a:spcPts val="8640"/>
              </a:lnSpc>
              <a:spcBef>
                <a:spcPct val="0"/>
              </a:spcBef>
            </a:pPr>
            <a:r>
              <a:rPr lang="en-US" sz="7200">
                <a:solidFill>
                  <a:srgbClr val="000000"/>
                </a:solidFill>
                <a:latin typeface="Open Sauce Semi-Bold"/>
              </a:rPr>
              <a:t>FUNCTION</a:t>
            </a:r>
          </a:p>
        </p:txBody>
      </p:sp>
      <p:sp>
        <p:nvSpPr>
          <p:cNvPr name="TextBox 9" id="9"/>
          <p:cNvSpPr txBox="true"/>
          <p:nvPr/>
        </p:nvSpPr>
        <p:spPr>
          <a:xfrm rot="0">
            <a:off x="1272203" y="2876570"/>
            <a:ext cx="5379385" cy="511790"/>
          </a:xfrm>
          <a:prstGeom prst="rect">
            <a:avLst/>
          </a:prstGeom>
        </p:spPr>
        <p:txBody>
          <a:bodyPr anchor="t" rtlCol="false" tIns="0" lIns="0" bIns="0" rIns="0">
            <a:spAutoFit/>
          </a:bodyPr>
          <a:lstStyle/>
          <a:p>
            <a:pPr>
              <a:lnSpc>
                <a:spcPts val="4162"/>
              </a:lnSpc>
            </a:pPr>
            <a:r>
              <a:rPr lang="en-US" sz="3201" spc="64">
                <a:solidFill>
                  <a:srgbClr val="000000"/>
                </a:solidFill>
                <a:latin typeface="Fira Code Light"/>
              </a:rPr>
              <a:t>square loss and RMSE </a:t>
            </a:r>
          </a:p>
        </p:txBody>
      </p:sp>
      <p:sp>
        <p:nvSpPr>
          <p:cNvPr name="TextBox 10" id="10"/>
          <p:cNvSpPr txBox="true"/>
          <p:nvPr/>
        </p:nvSpPr>
        <p:spPr>
          <a:xfrm rot="0">
            <a:off x="1028700" y="1038225"/>
            <a:ext cx="5366007" cy="1085850"/>
          </a:xfrm>
          <a:prstGeom prst="rect">
            <a:avLst/>
          </a:prstGeom>
        </p:spPr>
        <p:txBody>
          <a:bodyPr anchor="t" rtlCol="false" tIns="0" lIns="0" bIns="0" rIns="0">
            <a:spAutoFit/>
          </a:bodyPr>
          <a:lstStyle/>
          <a:p>
            <a:pPr marL="0" indent="0" lvl="0">
              <a:lnSpc>
                <a:spcPts val="8640"/>
              </a:lnSpc>
              <a:spcBef>
                <a:spcPct val="0"/>
              </a:spcBef>
            </a:pPr>
            <a:r>
              <a:rPr lang="en-US" sz="7200">
                <a:solidFill>
                  <a:srgbClr val="F1E7DE"/>
                </a:solidFill>
                <a:latin typeface="Open Sauce Semi-Bold"/>
              </a:rPr>
              <a:t>EXCUTION</a:t>
            </a:r>
          </a:p>
        </p:txBody>
      </p:sp>
      <p:sp>
        <p:nvSpPr>
          <p:cNvPr name="TextBox 11" id="11"/>
          <p:cNvSpPr txBox="true"/>
          <p:nvPr/>
        </p:nvSpPr>
        <p:spPr>
          <a:xfrm rot="0">
            <a:off x="1028700" y="2244428"/>
            <a:ext cx="5366007" cy="511790"/>
          </a:xfrm>
          <a:prstGeom prst="rect">
            <a:avLst/>
          </a:prstGeom>
        </p:spPr>
        <p:txBody>
          <a:bodyPr anchor="t" rtlCol="false" tIns="0" lIns="0" bIns="0" rIns="0">
            <a:spAutoFit/>
          </a:bodyPr>
          <a:lstStyle/>
          <a:p>
            <a:pPr>
              <a:lnSpc>
                <a:spcPts val="4162"/>
              </a:lnSpc>
            </a:pPr>
            <a:r>
              <a:rPr lang="en-US" sz="3201" spc="64">
                <a:solidFill>
                  <a:srgbClr val="F1E7DE"/>
                </a:solidFill>
                <a:latin typeface="Fira Code"/>
              </a:rPr>
              <a:t>setting learning rate</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6131166" y="3288698"/>
            <a:ext cx="10400939" cy="3823543"/>
          </a:xfrm>
          <a:custGeom>
            <a:avLst/>
            <a:gdLst/>
            <a:ahLst/>
            <a:cxnLst/>
            <a:rect r="r" b="b" t="t" l="l"/>
            <a:pathLst>
              <a:path h="3823543" w="10400939">
                <a:moveTo>
                  <a:pt x="0" y="0"/>
                </a:moveTo>
                <a:lnTo>
                  <a:pt x="10400939" y="0"/>
                </a:lnTo>
                <a:lnTo>
                  <a:pt x="10400939" y="3823543"/>
                </a:lnTo>
                <a:lnTo>
                  <a:pt x="0" y="3823543"/>
                </a:lnTo>
                <a:lnTo>
                  <a:pt x="0" y="0"/>
                </a:lnTo>
                <a:close/>
              </a:path>
            </a:pathLst>
          </a:custGeom>
          <a:blipFill>
            <a:blip r:embed="rId2"/>
            <a:stretch>
              <a:fillRect l="0" t="-626" r="0" b="-626"/>
            </a:stretch>
          </a:blipFill>
        </p:spPr>
      </p:sp>
      <p:sp>
        <p:nvSpPr>
          <p:cNvPr name="Freeform 3" id="3"/>
          <p:cNvSpPr/>
          <p:nvPr/>
        </p:nvSpPr>
        <p:spPr>
          <a:xfrm flipH="false" flipV="false" rot="-262572">
            <a:off x="17269364" y="-836940"/>
            <a:ext cx="7859486" cy="10953988"/>
          </a:xfrm>
          <a:custGeom>
            <a:avLst/>
            <a:gdLst/>
            <a:ahLst/>
            <a:cxnLst/>
            <a:rect r="r" b="b" t="t" l="l"/>
            <a:pathLst>
              <a:path h="10953988" w="7859486">
                <a:moveTo>
                  <a:pt x="0" y="0"/>
                </a:moveTo>
                <a:lnTo>
                  <a:pt x="7859486" y="0"/>
                </a:lnTo>
                <a:lnTo>
                  <a:pt x="7859486" y="10953988"/>
                </a:lnTo>
                <a:lnTo>
                  <a:pt x="0" y="10953988"/>
                </a:lnTo>
                <a:lnTo>
                  <a:pt x="0" y="0"/>
                </a:lnTo>
                <a:close/>
              </a:path>
            </a:pathLst>
          </a:custGeom>
          <a:blipFill>
            <a:blip r:embed="rId3"/>
            <a:stretch>
              <a:fillRect l="0" t="0" r="0" b="0"/>
            </a:stretch>
          </a:blipFill>
        </p:spPr>
      </p:sp>
      <p:sp>
        <p:nvSpPr>
          <p:cNvPr name="Freeform 4" id="4"/>
          <p:cNvSpPr/>
          <p:nvPr/>
        </p:nvSpPr>
        <p:spPr>
          <a:xfrm flipH="false" flipV="false" rot="7766153">
            <a:off x="16078063" y="9000773"/>
            <a:ext cx="2717492" cy="1222205"/>
          </a:xfrm>
          <a:custGeom>
            <a:avLst/>
            <a:gdLst/>
            <a:ahLst/>
            <a:cxnLst/>
            <a:rect r="r" b="b" t="t" l="l"/>
            <a:pathLst>
              <a:path h="1222205" w="2717492">
                <a:moveTo>
                  <a:pt x="0" y="0"/>
                </a:moveTo>
                <a:lnTo>
                  <a:pt x="2717491" y="0"/>
                </a:lnTo>
                <a:lnTo>
                  <a:pt x="2717491" y="1222205"/>
                </a:lnTo>
                <a:lnTo>
                  <a:pt x="0" y="1222205"/>
                </a:lnTo>
                <a:lnTo>
                  <a:pt x="0" y="0"/>
                </a:lnTo>
                <a:close/>
              </a:path>
            </a:pathLst>
          </a:custGeom>
          <a:blipFill>
            <a:blip r:embed="rId4"/>
            <a:stretch>
              <a:fillRect l="0" t="0" r="0" b="0"/>
            </a:stretch>
          </a:blipFill>
        </p:spPr>
      </p:sp>
      <p:sp>
        <p:nvSpPr>
          <p:cNvPr name="TextBox 5" id="5"/>
          <p:cNvSpPr txBox="true"/>
          <p:nvPr/>
        </p:nvSpPr>
        <p:spPr>
          <a:xfrm rot="0">
            <a:off x="1272203" y="1558759"/>
            <a:ext cx="5366007" cy="1085850"/>
          </a:xfrm>
          <a:prstGeom prst="rect">
            <a:avLst/>
          </a:prstGeom>
        </p:spPr>
        <p:txBody>
          <a:bodyPr anchor="t" rtlCol="false" tIns="0" lIns="0" bIns="0" rIns="0">
            <a:spAutoFit/>
          </a:bodyPr>
          <a:lstStyle/>
          <a:p>
            <a:pPr marL="0" indent="0" lvl="0">
              <a:lnSpc>
                <a:spcPts val="8640"/>
              </a:lnSpc>
              <a:spcBef>
                <a:spcPct val="0"/>
              </a:spcBef>
            </a:pPr>
            <a:r>
              <a:rPr lang="en-US" sz="7200">
                <a:solidFill>
                  <a:srgbClr val="F1E7DE"/>
                </a:solidFill>
                <a:latin typeface="Open Sauce Semi-Bold"/>
              </a:rPr>
              <a:t>RESULT</a:t>
            </a:r>
          </a:p>
        </p:txBody>
      </p:sp>
      <p:sp>
        <p:nvSpPr>
          <p:cNvPr name="Freeform 6" id="6"/>
          <p:cNvSpPr/>
          <p:nvPr/>
        </p:nvSpPr>
        <p:spPr>
          <a:xfrm flipH="false" flipV="false" rot="0">
            <a:off x="10646245" y="828431"/>
            <a:ext cx="5633562" cy="8630138"/>
          </a:xfrm>
          <a:custGeom>
            <a:avLst/>
            <a:gdLst/>
            <a:ahLst/>
            <a:cxnLst/>
            <a:rect r="r" b="b" t="t" l="l"/>
            <a:pathLst>
              <a:path h="8630138" w="5633562">
                <a:moveTo>
                  <a:pt x="0" y="0"/>
                </a:moveTo>
                <a:lnTo>
                  <a:pt x="5633562" y="0"/>
                </a:lnTo>
                <a:lnTo>
                  <a:pt x="5633562" y="8630138"/>
                </a:lnTo>
                <a:lnTo>
                  <a:pt x="0" y="8630138"/>
                </a:lnTo>
                <a:lnTo>
                  <a:pt x="0" y="0"/>
                </a:lnTo>
                <a:close/>
              </a:path>
            </a:pathLst>
          </a:custGeom>
          <a:blipFill>
            <a:blip r:embed="rId5"/>
            <a:stretch>
              <a:fillRect l="0" t="0" r="0" b="0"/>
            </a:stretch>
          </a:blipFill>
        </p:spPr>
      </p:sp>
      <p:sp>
        <p:nvSpPr>
          <p:cNvPr name="Freeform 7" id="7"/>
          <p:cNvSpPr/>
          <p:nvPr/>
        </p:nvSpPr>
        <p:spPr>
          <a:xfrm flipH="false" flipV="false" rot="0">
            <a:off x="9144000" y="8784955"/>
            <a:ext cx="864070" cy="946690"/>
          </a:xfrm>
          <a:custGeom>
            <a:avLst/>
            <a:gdLst/>
            <a:ahLst/>
            <a:cxnLst/>
            <a:rect r="r" b="b" t="t" l="l"/>
            <a:pathLst>
              <a:path h="946690" w="864070">
                <a:moveTo>
                  <a:pt x="0" y="0"/>
                </a:moveTo>
                <a:lnTo>
                  <a:pt x="864070" y="0"/>
                </a:lnTo>
                <a:lnTo>
                  <a:pt x="864070" y="946690"/>
                </a:lnTo>
                <a:lnTo>
                  <a:pt x="0" y="94669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true" rot="-5400000">
            <a:off x="5849096" y="1140151"/>
            <a:ext cx="744541" cy="1913540"/>
          </a:xfrm>
          <a:custGeom>
            <a:avLst/>
            <a:gdLst/>
            <a:ahLst/>
            <a:cxnLst/>
            <a:rect r="r" b="b" t="t" l="l"/>
            <a:pathLst>
              <a:path h="1913540" w="744541">
                <a:moveTo>
                  <a:pt x="0" y="1913540"/>
                </a:moveTo>
                <a:lnTo>
                  <a:pt x="744541" y="1913540"/>
                </a:lnTo>
                <a:lnTo>
                  <a:pt x="744541" y="0"/>
                </a:lnTo>
                <a:lnTo>
                  <a:pt x="0" y="0"/>
                </a:lnTo>
                <a:lnTo>
                  <a:pt x="0" y="191354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9" id="9"/>
          <p:cNvSpPr txBox="true"/>
          <p:nvPr/>
        </p:nvSpPr>
        <p:spPr>
          <a:xfrm rot="0">
            <a:off x="1231324" y="2798600"/>
            <a:ext cx="7275647" cy="1035665"/>
          </a:xfrm>
          <a:prstGeom prst="rect">
            <a:avLst/>
          </a:prstGeom>
        </p:spPr>
        <p:txBody>
          <a:bodyPr anchor="t" rtlCol="false" tIns="0" lIns="0" bIns="0" rIns="0">
            <a:spAutoFit/>
          </a:bodyPr>
          <a:lstStyle/>
          <a:p>
            <a:pPr algn="just">
              <a:lnSpc>
                <a:spcPts val="4162"/>
              </a:lnSpc>
            </a:pPr>
            <a:r>
              <a:rPr lang="en-US" sz="3201" spc="64">
                <a:solidFill>
                  <a:srgbClr val="F1E7DE"/>
                </a:solidFill>
                <a:latin typeface="Fira Code"/>
              </a:rPr>
              <a:t>loss value is getting closer to the optimal value</a:t>
            </a:r>
          </a:p>
        </p:txBody>
      </p:sp>
      <p:sp>
        <p:nvSpPr>
          <p:cNvPr name="Freeform 10" id="10"/>
          <p:cNvSpPr/>
          <p:nvPr/>
        </p:nvSpPr>
        <p:spPr>
          <a:xfrm flipH="false" flipV="false" rot="0">
            <a:off x="1445153" y="4370073"/>
            <a:ext cx="7234769" cy="4674009"/>
          </a:xfrm>
          <a:custGeom>
            <a:avLst/>
            <a:gdLst/>
            <a:ahLst/>
            <a:cxnLst/>
            <a:rect r="r" b="b" t="t" l="l"/>
            <a:pathLst>
              <a:path h="4674009" w="7234769">
                <a:moveTo>
                  <a:pt x="0" y="0"/>
                </a:moveTo>
                <a:lnTo>
                  <a:pt x="7234769" y="0"/>
                </a:lnTo>
                <a:lnTo>
                  <a:pt x="7234769" y="4674009"/>
                </a:lnTo>
                <a:lnTo>
                  <a:pt x="0" y="4674009"/>
                </a:lnTo>
                <a:lnTo>
                  <a:pt x="0" y="0"/>
                </a:lnTo>
                <a:close/>
              </a:path>
            </a:pathLst>
          </a:custGeom>
          <a:blipFill>
            <a:blip r:embed="rId10"/>
            <a:stretch>
              <a:fillRect l="0" t="0" r="0" b="0"/>
            </a:stretch>
          </a:blipFill>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6974974" y="1562811"/>
            <a:ext cx="8864967" cy="7161379"/>
          </a:xfrm>
          <a:custGeom>
            <a:avLst/>
            <a:gdLst/>
            <a:ahLst/>
            <a:cxnLst/>
            <a:rect r="r" b="b" t="t" l="l"/>
            <a:pathLst>
              <a:path h="7161379" w="8864967">
                <a:moveTo>
                  <a:pt x="0" y="0"/>
                </a:moveTo>
                <a:lnTo>
                  <a:pt x="8864967" y="0"/>
                </a:lnTo>
                <a:lnTo>
                  <a:pt x="8864967" y="7161378"/>
                </a:lnTo>
                <a:lnTo>
                  <a:pt x="0" y="7161378"/>
                </a:lnTo>
                <a:lnTo>
                  <a:pt x="0" y="0"/>
                </a:lnTo>
                <a:close/>
              </a:path>
            </a:pathLst>
          </a:custGeom>
          <a:blipFill>
            <a:blip r:embed="rId2"/>
            <a:stretch>
              <a:fillRect l="0" t="0" r="0" b="0"/>
            </a:stretch>
          </a:blipFill>
        </p:spPr>
      </p:sp>
      <p:sp>
        <p:nvSpPr>
          <p:cNvPr name="Freeform 3" id="3"/>
          <p:cNvSpPr/>
          <p:nvPr/>
        </p:nvSpPr>
        <p:spPr>
          <a:xfrm flipH="false" flipV="false" rot="0">
            <a:off x="-503581" y="7923524"/>
            <a:ext cx="19295162" cy="3073670"/>
          </a:xfrm>
          <a:custGeom>
            <a:avLst/>
            <a:gdLst/>
            <a:ahLst/>
            <a:cxnLst/>
            <a:rect r="r" b="b" t="t" l="l"/>
            <a:pathLst>
              <a:path h="3073670" w="19295162">
                <a:moveTo>
                  <a:pt x="0" y="0"/>
                </a:moveTo>
                <a:lnTo>
                  <a:pt x="19295162" y="0"/>
                </a:lnTo>
                <a:lnTo>
                  <a:pt x="19295162" y="3073670"/>
                </a:lnTo>
                <a:lnTo>
                  <a:pt x="0" y="3073670"/>
                </a:lnTo>
                <a:lnTo>
                  <a:pt x="0" y="0"/>
                </a:lnTo>
                <a:close/>
              </a:path>
            </a:pathLst>
          </a:custGeom>
          <a:blipFill>
            <a:blip r:embed="rId3"/>
            <a:stretch>
              <a:fillRect l="0" t="-9440" r="0" b="-9440"/>
            </a:stretch>
          </a:blipFill>
        </p:spPr>
      </p:sp>
      <p:sp>
        <p:nvSpPr>
          <p:cNvPr name="Freeform 4" id="4"/>
          <p:cNvSpPr/>
          <p:nvPr/>
        </p:nvSpPr>
        <p:spPr>
          <a:xfrm flipH="false" flipV="false" rot="0">
            <a:off x="-1254585" y="9067998"/>
            <a:ext cx="7315200" cy="784721"/>
          </a:xfrm>
          <a:custGeom>
            <a:avLst/>
            <a:gdLst/>
            <a:ahLst/>
            <a:cxnLst/>
            <a:rect r="r" b="b" t="t" l="l"/>
            <a:pathLst>
              <a:path h="784721" w="7315200">
                <a:moveTo>
                  <a:pt x="0" y="0"/>
                </a:moveTo>
                <a:lnTo>
                  <a:pt x="7315200" y="0"/>
                </a:lnTo>
                <a:lnTo>
                  <a:pt x="7315200" y="784722"/>
                </a:lnTo>
                <a:lnTo>
                  <a:pt x="0" y="78472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1272203" y="1558759"/>
            <a:ext cx="5366007" cy="1085850"/>
          </a:xfrm>
          <a:prstGeom prst="rect">
            <a:avLst/>
          </a:prstGeom>
        </p:spPr>
        <p:txBody>
          <a:bodyPr anchor="t" rtlCol="false" tIns="0" lIns="0" bIns="0" rIns="0">
            <a:spAutoFit/>
          </a:bodyPr>
          <a:lstStyle/>
          <a:p>
            <a:pPr marL="0" indent="0" lvl="0">
              <a:lnSpc>
                <a:spcPts val="8640"/>
              </a:lnSpc>
              <a:spcBef>
                <a:spcPct val="0"/>
              </a:spcBef>
            </a:pPr>
            <a:r>
              <a:rPr lang="en-US" sz="7200">
                <a:solidFill>
                  <a:srgbClr val="FFFFFF"/>
                </a:solidFill>
                <a:latin typeface="Open Sauce Semi-Bold"/>
              </a:rPr>
              <a:t>RESULT</a:t>
            </a:r>
          </a:p>
        </p:txBody>
      </p:sp>
      <p:sp>
        <p:nvSpPr>
          <p:cNvPr name="Freeform 6" id="6"/>
          <p:cNvSpPr/>
          <p:nvPr/>
        </p:nvSpPr>
        <p:spPr>
          <a:xfrm flipH="false" flipV="false" rot="2161221">
            <a:off x="5717280" y="8327101"/>
            <a:ext cx="2515388" cy="794178"/>
          </a:xfrm>
          <a:custGeom>
            <a:avLst/>
            <a:gdLst/>
            <a:ahLst/>
            <a:cxnLst/>
            <a:rect r="r" b="b" t="t" l="l"/>
            <a:pathLst>
              <a:path h="794178" w="2515388">
                <a:moveTo>
                  <a:pt x="0" y="0"/>
                </a:moveTo>
                <a:lnTo>
                  <a:pt x="2515388" y="0"/>
                </a:lnTo>
                <a:lnTo>
                  <a:pt x="2515388" y="794177"/>
                </a:lnTo>
                <a:lnTo>
                  <a:pt x="0" y="794177"/>
                </a:lnTo>
                <a:lnTo>
                  <a:pt x="0" y="0"/>
                </a:lnTo>
                <a:close/>
              </a:path>
            </a:pathLst>
          </a:custGeom>
          <a:blipFill>
            <a:blip r:embed="rId6"/>
            <a:stretch>
              <a:fillRect l="0" t="0" r="0" b="0"/>
            </a:stretch>
          </a:blipFill>
        </p:spPr>
      </p:sp>
      <p:sp>
        <p:nvSpPr>
          <p:cNvPr name="Freeform 7" id="7"/>
          <p:cNvSpPr/>
          <p:nvPr/>
        </p:nvSpPr>
        <p:spPr>
          <a:xfrm flipH="false" flipV="false" rot="2161221">
            <a:off x="14345714" y="1388794"/>
            <a:ext cx="2515388" cy="794178"/>
          </a:xfrm>
          <a:custGeom>
            <a:avLst/>
            <a:gdLst/>
            <a:ahLst/>
            <a:cxnLst/>
            <a:rect r="r" b="b" t="t" l="l"/>
            <a:pathLst>
              <a:path h="794178" w="2515388">
                <a:moveTo>
                  <a:pt x="0" y="0"/>
                </a:moveTo>
                <a:lnTo>
                  <a:pt x="2515388" y="0"/>
                </a:lnTo>
                <a:lnTo>
                  <a:pt x="2515388" y="794178"/>
                </a:lnTo>
                <a:lnTo>
                  <a:pt x="0" y="794178"/>
                </a:lnTo>
                <a:lnTo>
                  <a:pt x="0" y="0"/>
                </a:lnTo>
                <a:close/>
              </a:path>
            </a:pathLst>
          </a:custGeom>
          <a:blipFill>
            <a:blip r:embed="rId6"/>
            <a:stretch>
              <a:fillRect l="0" t="0" r="0" b="0"/>
            </a:stretch>
          </a:blipFill>
        </p:spPr>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5566445">
            <a:off x="-2163557" y="1407915"/>
            <a:ext cx="11410191" cy="8229600"/>
          </a:xfrm>
          <a:custGeom>
            <a:avLst/>
            <a:gdLst/>
            <a:ahLst/>
            <a:cxnLst/>
            <a:rect r="r" b="b" t="t" l="l"/>
            <a:pathLst>
              <a:path h="8229600" w="11410191">
                <a:moveTo>
                  <a:pt x="0" y="0"/>
                </a:moveTo>
                <a:lnTo>
                  <a:pt x="11410191" y="0"/>
                </a:lnTo>
                <a:lnTo>
                  <a:pt x="11410191" y="8229600"/>
                </a:lnTo>
                <a:lnTo>
                  <a:pt x="0" y="8229600"/>
                </a:lnTo>
                <a:lnTo>
                  <a:pt x="0" y="0"/>
                </a:lnTo>
                <a:close/>
              </a:path>
            </a:pathLst>
          </a:custGeom>
          <a:blipFill>
            <a:blip r:embed="rId2"/>
            <a:stretch>
              <a:fillRect l="0" t="0" r="0" b="0"/>
            </a:stretch>
          </a:blipFill>
        </p:spPr>
      </p:sp>
      <p:sp>
        <p:nvSpPr>
          <p:cNvPr name="Freeform 3" id="3"/>
          <p:cNvSpPr/>
          <p:nvPr/>
        </p:nvSpPr>
        <p:spPr>
          <a:xfrm flipH="false" flipV="false" rot="-290444">
            <a:off x="6321340" y="2334560"/>
            <a:ext cx="12342977" cy="10585154"/>
          </a:xfrm>
          <a:custGeom>
            <a:avLst/>
            <a:gdLst/>
            <a:ahLst/>
            <a:cxnLst/>
            <a:rect r="r" b="b" t="t" l="l"/>
            <a:pathLst>
              <a:path h="10585154" w="12342977">
                <a:moveTo>
                  <a:pt x="0" y="0"/>
                </a:moveTo>
                <a:lnTo>
                  <a:pt x="12342978" y="0"/>
                </a:lnTo>
                <a:lnTo>
                  <a:pt x="12342978" y="10585154"/>
                </a:lnTo>
                <a:lnTo>
                  <a:pt x="0" y="10585154"/>
                </a:lnTo>
                <a:lnTo>
                  <a:pt x="0" y="0"/>
                </a:lnTo>
                <a:close/>
              </a:path>
            </a:pathLst>
          </a:custGeom>
          <a:blipFill>
            <a:blip r:embed="rId3"/>
            <a:stretch>
              <a:fillRect l="0" t="0" r="0" b="0"/>
            </a:stretch>
          </a:blipFill>
        </p:spPr>
      </p:sp>
      <p:sp>
        <p:nvSpPr>
          <p:cNvPr name="Freeform 4" id="4"/>
          <p:cNvSpPr/>
          <p:nvPr/>
        </p:nvSpPr>
        <p:spPr>
          <a:xfrm flipH="false" flipV="false" rot="661724">
            <a:off x="7078854" y="6799534"/>
            <a:ext cx="864070" cy="946690"/>
          </a:xfrm>
          <a:custGeom>
            <a:avLst/>
            <a:gdLst/>
            <a:ahLst/>
            <a:cxnLst/>
            <a:rect r="r" b="b" t="t" l="l"/>
            <a:pathLst>
              <a:path h="946690" w="864070">
                <a:moveTo>
                  <a:pt x="0" y="0"/>
                </a:moveTo>
                <a:lnTo>
                  <a:pt x="864069" y="0"/>
                </a:lnTo>
                <a:lnTo>
                  <a:pt x="864069" y="946690"/>
                </a:lnTo>
                <a:lnTo>
                  <a:pt x="0" y="94669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5892026" y="1233663"/>
            <a:ext cx="3794321" cy="1197972"/>
          </a:xfrm>
          <a:custGeom>
            <a:avLst/>
            <a:gdLst/>
            <a:ahLst/>
            <a:cxnLst/>
            <a:rect r="r" b="b" t="t" l="l"/>
            <a:pathLst>
              <a:path h="1197972" w="3794321">
                <a:moveTo>
                  <a:pt x="0" y="0"/>
                </a:moveTo>
                <a:lnTo>
                  <a:pt x="3794321" y="0"/>
                </a:lnTo>
                <a:lnTo>
                  <a:pt x="3794321" y="1197972"/>
                </a:lnTo>
                <a:lnTo>
                  <a:pt x="0" y="1197972"/>
                </a:lnTo>
                <a:lnTo>
                  <a:pt x="0" y="0"/>
                </a:lnTo>
                <a:close/>
              </a:path>
            </a:pathLst>
          </a:custGeom>
          <a:blipFill>
            <a:blip r:embed="rId6"/>
            <a:stretch>
              <a:fillRect l="0" t="0" r="0" b="0"/>
            </a:stretch>
          </a:blipFill>
        </p:spPr>
      </p:sp>
      <p:sp>
        <p:nvSpPr>
          <p:cNvPr name="Freeform 6" id="6"/>
          <p:cNvSpPr/>
          <p:nvPr/>
        </p:nvSpPr>
        <p:spPr>
          <a:xfrm flipH="true" flipV="false" rot="0">
            <a:off x="14781992" y="246565"/>
            <a:ext cx="3256671" cy="2605337"/>
          </a:xfrm>
          <a:custGeom>
            <a:avLst/>
            <a:gdLst/>
            <a:ahLst/>
            <a:cxnLst/>
            <a:rect r="r" b="b" t="t" l="l"/>
            <a:pathLst>
              <a:path h="2605337" w="3256671">
                <a:moveTo>
                  <a:pt x="3256672" y="0"/>
                </a:moveTo>
                <a:lnTo>
                  <a:pt x="0" y="0"/>
                </a:lnTo>
                <a:lnTo>
                  <a:pt x="0" y="2605337"/>
                </a:lnTo>
                <a:lnTo>
                  <a:pt x="3256672" y="2605337"/>
                </a:lnTo>
                <a:lnTo>
                  <a:pt x="3256672"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false" flipV="false" rot="0">
            <a:off x="1272203" y="3101198"/>
            <a:ext cx="8657647" cy="6689434"/>
          </a:xfrm>
          <a:custGeom>
            <a:avLst/>
            <a:gdLst/>
            <a:ahLst/>
            <a:cxnLst/>
            <a:rect r="r" b="b" t="t" l="l"/>
            <a:pathLst>
              <a:path h="6689434" w="8657647">
                <a:moveTo>
                  <a:pt x="0" y="0"/>
                </a:moveTo>
                <a:lnTo>
                  <a:pt x="8657647" y="0"/>
                </a:lnTo>
                <a:lnTo>
                  <a:pt x="8657647" y="6689434"/>
                </a:lnTo>
                <a:lnTo>
                  <a:pt x="0" y="6689434"/>
                </a:lnTo>
                <a:lnTo>
                  <a:pt x="0" y="0"/>
                </a:lnTo>
                <a:close/>
              </a:path>
            </a:pathLst>
          </a:custGeom>
          <a:blipFill>
            <a:blip r:embed="rId9"/>
            <a:stretch>
              <a:fillRect l="0" t="0" r="0" b="0"/>
            </a:stretch>
          </a:blipFill>
        </p:spPr>
      </p:sp>
      <p:sp>
        <p:nvSpPr>
          <p:cNvPr name="Freeform 8" id="8"/>
          <p:cNvSpPr/>
          <p:nvPr/>
        </p:nvSpPr>
        <p:spPr>
          <a:xfrm flipH="false" flipV="false" rot="0">
            <a:off x="10535928" y="5522715"/>
            <a:ext cx="6723372" cy="678505"/>
          </a:xfrm>
          <a:custGeom>
            <a:avLst/>
            <a:gdLst/>
            <a:ahLst/>
            <a:cxnLst/>
            <a:rect r="r" b="b" t="t" l="l"/>
            <a:pathLst>
              <a:path h="678505" w="6723372">
                <a:moveTo>
                  <a:pt x="0" y="0"/>
                </a:moveTo>
                <a:lnTo>
                  <a:pt x="6723372" y="0"/>
                </a:lnTo>
                <a:lnTo>
                  <a:pt x="6723372" y="678505"/>
                </a:lnTo>
                <a:lnTo>
                  <a:pt x="0" y="678505"/>
                </a:lnTo>
                <a:lnTo>
                  <a:pt x="0" y="0"/>
                </a:lnTo>
                <a:close/>
              </a:path>
            </a:pathLst>
          </a:custGeom>
          <a:blipFill>
            <a:blip r:embed="rId10"/>
            <a:stretch>
              <a:fillRect l="0" t="0" r="0" b="0"/>
            </a:stretch>
          </a:blipFill>
        </p:spPr>
      </p:sp>
      <p:sp>
        <p:nvSpPr>
          <p:cNvPr name="TextBox 9" id="9"/>
          <p:cNvSpPr txBox="true"/>
          <p:nvPr/>
        </p:nvSpPr>
        <p:spPr>
          <a:xfrm rot="0">
            <a:off x="1272203" y="1558759"/>
            <a:ext cx="5366007" cy="1085850"/>
          </a:xfrm>
          <a:prstGeom prst="rect">
            <a:avLst/>
          </a:prstGeom>
        </p:spPr>
        <p:txBody>
          <a:bodyPr anchor="t" rtlCol="false" tIns="0" lIns="0" bIns="0" rIns="0">
            <a:spAutoFit/>
          </a:bodyPr>
          <a:lstStyle/>
          <a:p>
            <a:pPr marL="0" indent="0" lvl="0">
              <a:lnSpc>
                <a:spcPts val="8640"/>
              </a:lnSpc>
              <a:spcBef>
                <a:spcPct val="0"/>
              </a:spcBef>
            </a:pPr>
            <a:r>
              <a:rPr lang="en-US" sz="7200">
                <a:solidFill>
                  <a:srgbClr val="000000"/>
                </a:solidFill>
                <a:latin typeface="Open Sauce Semi-Bold"/>
              </a:rPr>
              <a:t>RESULT</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3835" r="0" b="-83835"/>
            </a:stretch>
          </a:blipFill>
        </p:spPr>
      </p:sp>
      <p:sp>
        <p:nvSpPr>
          <p:cNvPr name="Freeform 3" id="3"/>
          <p:cNvSpPr/>
          <p:nvPr/>
        </p:nvSpPr>
        <p:spPr>
          <a:xfrm flipH="false" flipV="false" rot="0">
            <a:off x="0" y="0"/>
            <a:ext cx="18288000" cy="4288866"/>
          </a:xfrm>
          <a:custGeom>
            <a:avLst/>
            <a:gdLst/>
            <a:ahLst/>
            <a:cxnLst/>
            <a:rect r="r" b="b" t="t" l="l"/>
            <a:pathLst>
              <a:path h="4288866" w="18288000">
                <a:moveTo>
                  <a:pt x="0" y="0"/>
                </a:moveTo>
                <a:lnTo>
                  <a:pt x="18288000" y="0"/>
                </a:lnTo>
                <a:lnTo>
                  <a:pt x="18288000" y="4288866"/>
                </a:lnTo>
                <a:lnTo>
                  <a:pt x="0" y="4288866"/>
                </a:lnTo>
                <a:lnTo>
                  <a:pt x="0" y="0"/>
                </a:lnTo>
                <a:close/>
              </a:path>
            </a:pathLst>
          </a:custGeom>
          <a:blipFill>
            <a:blip r:embed="rId3"/>
            <a:stretch>
              <a:fillRect l="-584" t="-29713" r="0" b="-156309"/>
            </a:stretch>
          </a:blipFill>
        </p:spPr>
      </p:sp>
      <p:sp>
        <p:nvSpPr>
          <p:cNvPr name="TextBox 4" id="4"/>
          <p:cNvSpPr txBox="true"/>
          <p:nvPr/>
        </p:nvSpPr>
        <p:spPr>
          <a:xfrm rot="0">
            <a:off x="570745" y="6398700"/>
            <a:ext cx="17146509" cy="866757"/>
          </a:xfrm>
          <a:prstGeom prst="rect">
            <a:avLst/>
          </a:prstGeom>
        </p:spPr>
        <p:txBody>
          <a:bodyPr anchor="t" rtlCol="false" tIns="0" lIns="0" bIns="0" rIns="0">
            <a:spAutoFit/>
          </a:bodyPr>
          <a:lstStyle/>
          <a:p>
            <a:pPr algn="ctr">
              <a:lnSpc>
                <a:spcPts val="6960"/>
              </a:lnSpc>
            </a:pPr>
            <a:r>
              <a:rPr lang="en-US" sz="5800" spc="2320">
                <a:solidFill>
                  <a:srgbClr val="C8B519"/>
                </a:solidFill>
                <a:latin typeface="Garet"/>
              </a:rPr>
              <a:t>THANK YOU FOR LISTENING</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TextBox 2" id="2"/>
          <p:cNvSpPr txBox="true"/>
          <p:nvPr/>
        </p:nvSpPr>
        <p:spPr>
          <a:xfrm rot="0">
            <a:off x="1028700" y="870704"/>
            <a:ext cx="4630275" cy="1085850"/>
          </a:xfrm>
          <a:prstGeom prst="rect">
            <a:avLst/>
          </a:prstGeom>
        </p:spPr>
        <p:txBody>
          <a:bodyPr anchor="t" rtlCol="false" tIns="0" lIns="0" bIns="0" rIns="0">
            <a:spAutoFit/>
          </a:bodyPr>
          <a:lstStyle/>
          <a:p>
            <a:pPr marL="0" indent="0" lvl="0">
              <a:lnSpc>
                <a:spcPts val="8640"/>
              </a:lnSpc>
              <a:spcBef>
                <a:spcPct val="0"/>
              </a:spcBef>
            </a:pPr>
            <a:r>
              <a:rPr lang="en-US" sz="7200">
                <a:solidFill>
                  <a:srgbClr val="F1E7DE"/>
                </a:solidFill>
                <a:latin typeface="Open Sauce Semi-Bold"/>
              </a:rPr>
              <a:t>DATASET</a:t>
            </a:r>
          </a:p>
        </p:txBody>
      </p:sp>
      <p:sp>
        <p:nvSpPr>
          <p:cNvPr name="Freeform 3" id="3"/>
          <p:cNvSpPr/>
          <p:nvPr/>
        </p:nvSpPr>
        <p:spPr>
          <a:xfrm flipH="false" flipV="false" rot="0">
            <a:off x="16584725" y="0"/>
            <a:ext cx="864070" cy="946690"/>
          </a:xfrm>
          <a:custGeom>
            <a:avLst/>
            <a:gdLst/>
            <a:ahLst/>
            <a:cxnLst/>
            <a:rect r="r" b="b" t="t" l="l"/>
            <a:pathLst>
              <a:path h="946690" w="864070">
                <a:moveTo>
                  <a:pt x="0" y="0"/>
                </a:moveTo>
                <a:lnTo>
                  <a:pt x="864070" y="0"/>
                </a:lnTo>
                <a:lnTo>
                  <a:pt x="864070" y="946690"/>
                </a:lnTo>
                <a:lnTo>
                  <a:pt x="0" y="94669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true" rot="0">
            <a:off x="0" y="-5531459"/>
            <a:ext cx="18419401" cy="6856110"/>
          </a:xfrm>
          <a:custGeom>
            <a:avLst/>
            <a:gdLst/>
            <a:ahLst/>
            <a:cxnLst/>
            <a:rect r="r" b="b" t="t" l="l"/>
            <a:pathLst>
              <a:path h="6856110" w="18419401">
                <a:moveTo>
                  <a:pt x="0" y="6856110"/>
                </a:moveTo>
                <a:lnTo>
                  <a:pt x="18419401" y="6856110"/>
                </a:lnTo>
                <a:lnTo>
                  <a:pt x="18419401" y="0"/>
                </a:lnTo>
                <a:lnTo>
                  <a:pt x="0" y="0"/>
                </a:lnTo>
                <a:lnTo>
                  <a:pt x="0" y="6856110"/>
                </a:lnTo>
                <a:close/>
              </a:path>
            </a:pathLst>
          </a:custGeom>
          <a:blipFill>
            <a:blip r:embed="rId4"/>
            <a:stretch>
              <a:fillRect l="0" t="0" r="0" b="0"/>
            </a:stretch>
          </a:blipFill>
        </p:spPr>
      </p:sp>
      <p:sp>
        <p:nvSpPr>
          <p:cNvPr name="Freeform 5" id="5"/>
          <p:cNvSpPr/>
          <p:nvPr/>
        </p:nvSpPr>
        <p:spPr>
          <a:xfrm flipH="false" flipV="false" rot="0">
            <a:off x="3403946" y="2716912"/>
            <a:ext cx="11701524" cy="6436278"/>
          </a:xfrm>
          <a:custGeom>
            <a:avLst/>
            <a:gdLst/>
            <a:ahLst/>
            <a:cxnLst/>
            <a:rect r="r" b="b" t="t" l="l"/>
            <a:pathLst>
              <a:path h="6436278" w="11701524">
                <a:moveTo>
                  <a:pt x="0" y="0"/>
                </a:moveTo>
                <a:lnTo>
                  <a:pt x="11701524" y="0"/>
                </a:lnTo>
                <a:lnTo>
                  <a:pt x="11701524" y="6436277"/>
                </a:lnTo>
                <a:lnTo>
                  <a:pt x="0" y="6436277"/>
                </a:lnTo>
                <a:lnTo>
                  <a:pt x="0" y="0"/>
                </a:lnTo>
                <a:close/>
              </a:path>
            </a:pathLst>
          </a:custGeom>
          <a:blipFill>
            <a:blip r:embed="rId5"/>
            <a:stretch>
              <a:fillRect l="-1892" t="0" r="0" b="0"/>
            </a:stretch>
          </a:blipFill>
        </p:spPr>
      </p:sp>
      <p:sp>
        <p:nvSpPr>
          <p:cNvPr name="TextBox 6" id="6"/>
          <p:cNvSpPr txBox="true"/>
          <p:nvPr/>
        </p:nvSpPr>
        <p:spPr>
          <a:xfrm rot="0">
            <a:off x="1028700" y="2023229"/>
            <a:ext cx="16697177" cy="422221"/>
          </a:xfrm>
          <a:prstGeom prst="rect">
            <a:avLst/>
          </a:prstGeom>
        </p:spPr>
        <p:txBody>
          <a:bodyPr anchor="t" rtlCol="false" tIns="0" lIns="0" bIns="0" rIns="0">
            <a:spAutoFit/>
          </a:bodyPr>
          <a:lstStyle/>
          <a:p>
            <a:pPr>
              <a:lnSpc>
                <a:spcPts val="3500"/>
              </a:lnSpc>
            </a:pPr>
            <a:r>
              <a:rPr lang="en-US" sz="2500">
                <a:solidFill>
                  <a:srgbClr val="FFFFFF"/>
                </a:solidFill>
                <a:latin typeface="Fira Code"/>
              </a:rPr>
              <a:t>from : https://www.kaggle.com/datasets/vivovinco/20222023-nba-player-stats-regular</a:t>
            </a:r>
          </a:p>
        </p:txBody>
      </p:sp>
      <p:sp>
        <p:nvSpPr>
          <p:cNvPr name="TextBox 7" id="7"/>
          <p:cNvSpPr txBox="true"/>
          <p:nvPr/>
        </p:nvSpPr>
        <p:spPr>
          <a:xfrm rot="0">
            <a:off x="881137" y="9419889"/>
            <a:ext cx="16525726" cy="422221"/>
          </a:xfrm>
          <a:prstGeom prst="rect">
            <a:avLst/>
          </a:prstGeom>
        </p:spPr>
        <p:txBody>
          <a:bodyPr anchor="t" rtlCol="false" tIns="0" lIns="0" bIns="0" rIns="0">
            <a:spAutoFit/>
          </a:bodyPr>
          <a:lstStyle/>
          <a:p>
            <a:pPr>
              <a:lnSpc>
                <a:spcPts val="3500"/>
              </a:lnSpc>
            </a:pPr>
            <a:r>
              <a:rPr lang="en-US" sz="2500">
                <a:solidFill>
                  <a:srgbClr val="FFFFFF"/>
                </a:solidFill>
                <a:latin typeface="Fira Code Light"/>
              </a:rPr>
              <a:t>licensed under the Creative Commons Attribution 4.0 International License (CC BY 4.0).</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TextBox 2" id="2"/>
          <p:cNvSpPr txBox="true"/>
          <p:nvPr/>
        </p:nvSpPr>
        <p:spPr>
          <a:xfrm rot="0">
            <a:off x="1347362" y="2314264"/>
            <a:ext cx="14181720" cy="422221"/>
          </a:xfrm>
          <a:prstGeom prst="rect">
            <a:avLst/>
          </a:prstGeom>
        </p:spPr>
        <p:txBody>
          <a:bodyPr anchor="t" rtlCol="false" tIns="0" lIns="0" bIns="0" rIns="0">
            <a:spAutoFit/>
          </a:bodyPr>
          <a:lstStyle/>
          <a:p>
            <a:pPr algn="just" marL="0" indent="0" lvl="0">
              <a:lnSpc>
                <a:spcPts val="3500"/>
              </a:lnSpc>
              <a:spcBef>
                <a:spcPct val="0"/>
              </a:spcBef>
            </a:pPr>
            <a:r>
              <a:rPr lang="en-US" sz="2500">
                <a:solidFill>
                  <a:srgbClr val="FFFFFF"/>
                </a:solidFill>
                <a:latin typeface="Fira Code"/>
              </a:rPr>
              <a:t>to train a model that can predict the points per game (PTS) of NBA players</a:t>
            </a:r>
          </a:p>
        </p:txBody>
      </p:sp>
      <p:sp>
        <p:nvSpPr>
          <p:cNvPr name="Freeform 3" id="3"/>
          <p:cNvSpPr/>
          <p:nvPr/>
        </p:nvSpPr>
        <p:spPr>
          <a:xfrm flipH="false" flipV="false" rot="-484591">
            <a:off x="4457374" y="721020"/>
            <a:ext cx="864070" cy="946690"/>
          </a:xfrm>
          <a:custGeom>
            <a:avLst/>
            <a:gdLst/>
            <a:ahLst/>
            <a:cxnLst/>
            <a:rect r="r" b="b" t="t" l="l"/>
            <a:pathLst>
              <a:path h="946690" w="864070">
                <a:moveTo>
                  <a:pt x="0" y="0"/>
                </a:moveTo>
                <a:lnTo>
                  <a:pt x="864070" y="0"/>
                </a:lnTo>
                <a:lnTo>
                  <a:pt x="864070" y="946690"/>
                </a:lnTo>
                <a:lnTo>
                  <a:pt x="0" y="94669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5400000">
            <a:off x="-6230041" y="3242500"/>
            <a:ext cx="10615180" cy="3902301"/>
          </a:xfrm>
          <a:custGeom>
            <a:avLst/>
            <a:gdLst/>
            <a:ahLst/>
            <a:cxnLst/>
            <a:rect r="r" b="b" t="t" l="l"/>
            <a:pathLst>
              <a:path h="3902301" w="10615180">
                <a:moveTo>
                  <a:pt x="0" y="0"/>
                </a:moveTo>
                <a:lnTo>
                  <a:pt x="10615181" y="0"/>
                </a:lnTo>
                <a:lnTo>
                  <a:pt x="10615181" y="3902301"/>
                </a:lnTo>
                <a:lnTo>
                  <a:pt x="0" y="3902301"/>
                </a:lnTo>
                <a:lnTo>
                  <a:pt x="0" y="0"/>
                </a:lnTo>
                <a:close/>
              </a:path>
            </a:pathLst>
          </a:custGeom>
          <a:blipFill>
            <a:blip r:embed="rId4"/>
            <a:stretch>
              <a:fillRect l="0" t="-626" r="0" b="-626"/>
            </a:stretch>
          </a:blipFill>
        </p:spPr>
      </p:sp>
      <p:sp>
        <p:nvSpPr>
          <p:cNvPr name="Freeform 5" id="5"/>
          <p:cNvSpPr/>
          <p:nvPr/>
        </p:nvSpPr>
        <p:spPr>
          <a:xfrm flipH="false" flipV="false" rot="0">
            <a:off x="2918776" y="3374660"/>
            <a:ext cx="12450447" cy="1381189"/>
          </a:xfrm>
          <a:custGeom>
            <a:avLst/>
            <a:gdLst/>
            <a:ahLst/>
            <a:cxnLst/>
            <a:rect r="r" b="b" t="t" l="l"/>
            <a:pathLst>
              <a:path h="1381189" w="12450447">
                <a:moveTo>
                  <a:pt x="0" y="0"/>
                </a:moveTo>
                <a:lnTo>
                  <a:pt x="12450448" y="0"/>
                </a:lnTo>
                <a:lnTo>
                  <a:pt x="12450448" y="1381189"/>
                </a:lnTo>
                <a:lnTo>
                  <a:pt x="0" y="1381189"/>
                </a:lnTo>
                <a:lnTo>
                  <a:pt x="0" y="0"/>
                </a:lnTo>
                <a:close/>
              </a:path>
            </a:pathLst>
          </a:custGeom>
          <a:blipFill>
            <a:blip r:embed="rId5"/>
            <a:stretch>
              <a:fillRect l="-4183" t="-31746" r="0" b="-373265"/>
            </a:stretch>
          </a:blipFill>
        </p:spPr>
      </p:sp>
      <p:sp>
        <p:nvSpPr>
          <p:cNvPr name="TextBox 6" id="6"/>
          <p:cNvSpPr txBox="true"/>
          <p:nvPr/>
        </p:nvSpPr>
        <p:spPr>
          <a:xfrm rot="0">
            <a:off x="1347362" y="1038225"/>
            <a:ext cx="3328998" cy="1085850"/>
          </a:xfrm>
          <a:prstGeom prst="rect">
            <a:avLst/>
          </a:prstGeom>
        </p:spPr>
        <p:txBody>
          <a:bodyPr anchor="t" rtlCol="false" tIns="0" lIns="0" bIns="0" rIns="0">
            <a:spAutoFit/>
          </a:bodyPr>
          <a:lstStyle/>
          <a:p>
            <a:pPr marL="0" indent="0" lvl="0">
              <a:lnSpc>
                <a:spcPts val="8640"/>
              </a:lnSpc>
              <a:spcBef>
                <a:spcPct val="0"/>
              </a:spcBef>
            </a:pPr>
            <a:r>
              <a:rPr lang="en-US" sz="7200">
                <a:solidFill>
                  <a:srgbClr val="F1E7DE"/>
                </a:solidFill>
                <a:latin typeface="Open Sauce Semi-Bold"/>
              </a:rPr>
              <a:t>GOAL</a:t>
            </a:r>
          </a:p>
        </p:txBody>
      </p:sp>
      <p:sp>
        <p:nvSpPr>
          <p:cNvPr name="TextBox 7" id="7"/>
          <p:cNvSpPr txBox="true"/>
          <p:nvPr/>
        </p:nvSpPr>
        <p:spPr>
          <a:xfrm rot="0">
            <a:off x="5917234" y="5355924"/>
            <a:ext cx="6453532" cy="3479367"/>
          </a:xfrm>
          <a:prstGeom prst="rect">
            <a:avLst/>
          </a:prstGeom>
        </p:spPr>
        <p:txBody>
          <a:bodyPr anchor="t" rtlCol="false" tIns="0" lIns="0" bIns="0" rIns="0">
            <a:spAutoFit/>
          </a:bodyPr>
          <a:lstStyle/>
          <a:p>
            <a:pPr>
              <a:lnSpc>
                <a:spcPts val="3499"/>
              </a:lnSpc>
              <a:spcBef>
                <a:spcPct val="0"/>
              </a:spcBef>
            </a:pPr>
            <a:r>
              <a:rPr lang="en-US" sz="2499">
                <a:solidFill>
                  <a:srgbClr val="FFFFFF"/>
                </a:solidFill>
                <a:latin typeface="Fira Code Light"/>
              </a:rPr>
              <a:t>based on various features </a:t>
            </a:r>
            <a:r>
              <a:rPr lang="en-US" sz="2499">
                <a:solidFill>
                  <a:srgbClr val="FFFFFF"/>
                </a:solidFill>
                <a:latin typeface="Fira Code Light"/>
              </a:rPr>
              <a:t>such as </a:t>
            </a:r>
          </a:p>
          <a:p>
            <a:pPr marL="539748" indent="-269874" lvl="1">
              <a:lnSpc>
                <a:spcPts val="3499"/>
              </a:lnSpc>
              <a:buFont typeface="Arial"/>
              <a:buChar char="•"/>
            </a:pPr>
            <a:r>
              <a:rPr lang="en-US" sz="2499">
                <a:solidFill>
                  <a:srgbClr val="FFFFFF"/>
                </a:solidFill>
                <a:latin typeface="Fira Code Light"/>
              </a:rPr>
              <a:t>minutes played (MP)</a:t>
            </a:r>
          </a:p>
          <a:p>
            <a:pPr marL="539748" indent="-269874" lvl="1">
              <a:lnSpc>
                <a:spcPts val="3499"/>
              </a:lnSpc>
              <a:spcBef>
                <a:spcPct val="0"/>
              </a:spcBef>
              <a:buFont typeface="Arial"/>
              <a:buChar char="•"/>
            </a:pPr>
            <a:r>
              <a:rPr lang="en-US" sz="2499">
                <a:solidFill>
                  <a:srgbClr val="FFFFFF"/>
                </a:solidFill>
                <a:latin typeface="Fira Code Light"/>
              </a:rPr>
              <a:t>field goals made (FG)</a:t>
            </a:r>
          </a:p>
          <a:p>
            <a:pPr marL="539748" indent="-269874" lvl="1">
              <a:lnSpc>
                <a:spcPts val="3499"/>
              </a:lnSpc>
              <a:spcBef>
                <a:spcPct val="0"/>
              </a:spcBef>
              <a:buFont typeface="Arial"/>
              <a:buChar char="•"/>
            </a:pPr>
            <a:r>
              <a:rPr lang="en-US" sz="2499">
                <a:solidFill>
                  <a:srgbClr val="FFFFFF"/>
                </a:solidFill>
                <a:latin typeface="Fira Code Light"/>
              </a:rPr>
              <a:t>field goals attempted (FGA)</a:t>
            </a:r>
          </a:p>
          <a:p>
            <a:pPr marL="539748" indent="-269874" lvl="1">
              <a:lnSpc>
                <a:spcPts val="3499"/>
              </a:lnSpc>
              <a:spcBef>
                <a:spcPct val="0"/>
              </a:spcBef>
              <a:buFont typeface="Arial"/>
              <a:buChar char="•"/>
            </a:pPr>
            <a:r>
              <a:rPr lang="en-US" sz="2499">
                <a:solidFill>
                  <a:srgbClr val="FFFFFF"/>
                </a:solidFill>
                <a:latin typeface="Fira Code Light"/>
              </a:rPr>
              <a:t>field goal percentage (FG%)</a:t>
            </a:r>
          </a:p>
          <a:p>
            <a:pPr marL="539748" indent="-269874" lvl="1">
              <a:lnSpc>
                <a:spcPts val="3499"/>
              </a:lnSpc>
              <a:spcBef>
                <a:spcPct val="0"/>
              </a:spcBef>
              <a:buFont typeface="Arial"/>
              <a:buChar char="•"/>
            </a:pPr>
            <a:r>
              <a:rPr lang="en-US" sz="2499">
                <a:solidFill>
                  <a:srgbClr val="FFFFFF"/>
                </a:solidFill>
                <a:latin typeface="Fira Code Light"/>
              </a:rPr>
              <a:t>three-point percentage (3P%)</a:t>
            </a:r>
          </a:p>
          <a:p>
            <a:pPr marL="539748" indent="-269874" lvl="1">
              <a:lnSpc>
                <a:spcPts val="3499"/>
              </a:lnSpc>
              <a:spcBef>
                <a:spcPct val="0"/>
              </a:spcBef>
              <a:buFont typeface="Arial"/>
              <a:buChar char="•"/>
            </a:pPr>
            <a:r>
              <a:rPr lang="en-US" sz="2499">
                <a:solidFill>
                  <a:srgbClr val="FFFFFF"/>
                </a:solidFill>
                <a:latin typeface="Fira Code Light"/>
              </a:rPr>
              <a:t>two-point percentage (2P%)</a:t>
            </a:r>
          </a:p>
          <a:p>
            <a:pPr marL="539748" indent="-269874" lvl="1">
              <a:lnSpc>
                <a:spcPts val="3499"/>
              </a:lnSpc>
              <a:spcBef>
                <a:spcPct val="0"/>
              </a:spcBef>
              <a:buFont typeface="Arial"/>
              <a:buChar char="•"/>
            </a:pPr>
            <a:r>
              <a:rPr lang="en-US" sz="2499">
                <a:solidFill>
                  <a:srgbClr val="FFFFFF"/>
                </a:solidFill>
                <a:latin typeface="Fira Code Light"/>
              </a:rPr>
              <a:t>free throw percentage (FT%)</a:t>
            </a:r>
          </a:p>
        </p:txBody>
      </p:sp>
      <p:sp>
        <p:nvSpPr>
          <p:cNvPr name="Freeform 8" id="8"/>
          <p:cNvSpPr/>
          <p:nvPr/>
        </p:nvSpPr>
        <p:spPr>
          <a:xfrm flipH="false" flipV="false" rot="6363915">
            <a:off x="11796131" y="2524187"/>
            <a:ext cx="13947018" cy="5338927"/>
          </a:xfrm>
          <a:custGeom>
            <a:avLst/>
            <a:gdLst/>
            <a:ahLst/>
            <a:cxnLst/>
            <a:rect r="r" b="b" t="t" l="l"/>
            <a:pathLst>
              <a:path h="5338927" w="13947018">
                <a:moveTo>
                  <a:pt x="0" y="0"/>
                </a:moveTo>
                <a:lnTo>
                  <a:pt x="13947018" y="0"/>
                </a:lnTo>
                <a:lnTo>
                  <a:pt x="13947018" y="5338927"/>
                </a:lnTo>
                <a:lnTo>
                  <a:pt x="0" y="5338927"/>
                </a:lnTo>
                <a:lnTo>
                  <a:pt x="0" y="0"/>
                </a:lnTo>
                <a:close/>
              </a:path>
            </a:pathLst>
          </a:custGeom>
          <a:blipFill>
            <a:blip r:embed="rId6"/>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TextBox 2" id="2"/>
          <p:cNvSpPr txBox="true"/>
          <p:nvPr/>
        </p:nvSpPr>
        <p:spPr>
          <a:xfrm rot="0">
            <a:off x="11693378" y="9041551"/>
            <a:ext cx="4027859" cy="396240"/>
          </a:xfrm>
          <a:prstGeom prst="rect">
            <a:avLst/>
          </a:prstGeom>
        </p:spPr>
        <p:txBody>
          <a:bodyPr anchor="t" rtlCol="false" tIns="0" lIns="0" bIns="0" rIns="0">
            <a:spAutoFit/>
          </a:bodyPr>
          <a:lstStyle/>
          <a:p>
            <a:pPr>
              <a:lnSpc>
                <a:spcPts val="3360"/>
              </a:lnSpc>
            </a:pPr>
            <a:r>
              <a:rPr lang="en-US" sz="2400">
                <a:solidFill>
                  <a:srgbClr val="000000"/>
                </a:solidFill>
                <a:latin typeface="Garet Light"/>
              </a:rPr>
              <a:t>BY URAWIT JEARRAJINDA</a:t>
            </a:r>
          </a:p>
        </p:txBody>
      </p:sp>
      <p:sp>
        <p:nvSpPr>
          <p:cNvPr name="Freeform 3" id="3"/>
          <p:cNvSpPr/>
          <p:nvPr/>
        </p:nvSpPr>
        <p:spPr>
          <a:xfrm flipH="false" flipV="false" rot="0">
            <a:off x="-65700" y="8944021"/>
            <a:ext cx="18419401" cy="6856110"/>
          </a:xfrm>
          <a:custGeom>
            <a:avLst/>
            <a:gdLst/>
            <a:ahLst/>
            <a:cxnLst/>
            <a:rect r="r" b="b" t="t" l="l"/>
            <a:pathLst>
              <a:path h="6856110" w="18419401">
                <a:moveTo>
                  <a:pt x="0" y="0"/>
                </a:moveTo>
                <a:lnTo>
                  <a:pt x="18419400" y="0"/>
                </a:lnTo>
                <a:lnTo>
                  <a:pt x="18419400" y="6856111"/>
                </a:lnTo>
                <a:lnTo>
                  <a:pt x="0" y="6856111"/>
                </a:lnTo>
                <a:lnTo>
                  <a:pt x="0" y="0"/>
                </a:lnTo>
                <a:close/>
              </a:path>
            </a:pathLst>
          </a:custGeom>
          <a:blipFill>
            <a:blip r:embed="rId2"/>
            <a:stretch>
              <a:fillRect l="0" t="0" r="0" b="0"/>
            </a:stretch>
          </a:blipFill>
        </p:spPr>
      </p:sp>
      <p:sp>
        <p:nvSpPr>
          <p:cNvPr name="Freeform 4" id="4"/>
          <p:cNvSpPr/>
          <p:nvPr/>
        </p:nvSpPr>
        <p:spPr>
          <a:xfrm flipH="true" flipV="false" rot="0">
            <a:off x="14655084" y="412984"/>
            <a:ext cx="3256671" cy="2605337"/>
          </a:xfrm>
          <a:custGeom>
            <a:avLst/>
            <a:gdLst/>
            <a:ahLst/>
            <a:cxnLst/>
            <a:rect r="r" b="b" t="t" l="l"/>
            <a:pathLst>
              <a:path h="2605337" w="3256671">
                <a:moveTo>
                  <a:pt x="3256671" y="0"/>
                </a:moveTo>
                <a:lnTo>
                  <a:pt x="0" y="0"/>
                </a:lnTo>
                <a:lnTo>
                  <a:pt x="0" y="2605337"/>
                </a:lnTo>
                <a:lnTo>
                  <a:pt x="3256671" y="2605337"/>
                </a:lnTo>
                <a:lnTo>
                  <a:pt x="3256671"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123206" y="3018321"/>
            <a:ext cx="3189355" cy="1217754"/>
          </a:xfrm>
          <a:custGeom>
            <a:avLst/>
            <a:gdLst/>
            <a:ahLst/>
            <a:cxnLst/>
            <a:rect r="r" b="b" t="t" l="l"/>
            <a:pathLst>
              <a:path h="1217754" w="3189355">
                <a:moveTo>
                  <a:pt x="0" y="0"/>
                </a:moveTo>
                <a:lnTo>
                  <a:pt x="3189355" y="0"/>
                </a:lnTo>
                <a:lnTo>
                  <a:pt x="3189355" y="1217754"/>
                </a:lnTo>
                <a:lnTo>
                  <a:pt x="0" y="121775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6" id="6"/>
          <p:cNvSpPr txBox="true"/>
          <p:nvPr/>
        </p:nvSpPr>
        <p:spPr>
          <a:xfrm rot="0">
            <a:off x="851567" y="4667129"/>
            <a:ext cx="16584865" cy="1981108"/>
          </a:xfrm>
          <a:prstGeom prst="rect">
            <a:avLst/>
          </a:prstGeom>
        </p:spPr>
        <p:txBody>
          <a:bodyPr anchor="t" rtlCol="false" tIns="0" lIns="0" bIns="0" rIns="0">
            <a:spAutoFit/>
          </a:bodyPr>
          <a:lstStyle/>
          <a:p>
            <a:pPr algn="just">
              <a:lnSpc>
                <a:spcPts val="3902"/>
              </a:lnSpc>
            </a:pPr>
            <a:r>
              <a:rPr lang="en-US" sz="3001" spc="60">
                <a:solidFill>
                  <a:srgbClr val="FFFFFF"/>
                </a:solidFill>
                <a:latin typeface="Fira Code Light"/>
              </a:rPr>
              <a:t>Using </a:t>
            </a:r>
            <a:r>
              <a:rPr lang="en-US" sz="3001" spc="60">
                <a:solidFill>
                  <a:srgbClr val="FFFFFF"/>
                </a:solidFill>
                <a:latin typeface="Fira Code Bold"/>
              </a:rPr>
              <a:t>linear regression model</a:t>
            </a:r>
            <a:r>
              <a:rPr lang="en-US" sz="3001" spc="60">
                <a:solidFill>
                  <a:srgbClr val="FFFFFF"/>
                </a:solidFill>
                <a:latin typeface="Fira Code Light"/>
              </a:rPr>
              <a:t> enable us to predict the points per game</a:t>
            </a:r>
          </a:p>
          <a:p>
            <a:pPr algn="just">
              <a:lnSpc>
                <a:spcPts val="3902"/>
              </a:lnSpc>
            </a:pPr>
            <a:r>
              <a:rPr lang="en-US" sz="3001" spc="60">
                <a:solidFill>
                  <a:srgbClr val="FFFFFF"/>
                </a:solidFill>
                <a:latin typeface="Fira Code Light"/>
              </a:rPr>
              <a:t>we can predict the value of a dependent variable </a:t>
            </a:r>
            <a:r>
              <a:rPr lang="en-US" sz="3001" spc="60">
                <a:solidFill>
                  <a:srgbClr val="FFFFFF"/>
                </a:solidFill>
                <a:latin typeface="Fira Code Bold"/>
              </a:rPr>
              <a:t>based on the values of one or more independent variables.</a:t>
            </a:r>
            <a:r>
              <a:rPr lang="en-US" sz="3001" spc="60">
                <a:solidFill>
                  <a:srgbClr val="FFFFFF"/>
                </a:solidFill>
                <a:latin typeface="Fira Code Light"/>
              </a:rPr>
              <a:t> By fitting a regression model to historical data, you can make predictions about future outcomes.</a:t>
            </a:r>
          </a:p>
        </p:txBody>
      </p:sp>
      <p:sp>
        <p:nvSpPr>
          <p:cNvPr name="Freeform 7" id="7"/>
          <p:cNvSpPr/>
          <p:nvPr/>
        </p:nvSpPr>
        <p:spPr>
          <a:xfrm flipH="false" flipV="false" rot="0">
            <a:off x="15420453" y="7784433"/>
            <a:ext cx="4982605" cy="1159588"/>
          </a:xfrm>
          <a:custGeom>
            <a:avLst/>
            <a:gdLst/>
            <a:ahLst/>
            <a:cxnLst/>
            <a:rect r="r" b="b" t="t" l="l"/>
            <a:pathLst>
              <a:path h="1159588" w="4982605">
                <a:moveTo>
                  <a:pt x="0" y="0"/>
                </a:moveTo>
                <a:lnTo>
                  <a:pt x="4982605" y="0"/>
                </a:lnTo>
                <a:lnTo>
                  <a:pt x="4982605" y="1159588"/>
                </a:lnTo>
                <a:lnTo>
                  <a:pt x="0" y="115958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8" id="8"/>
          <p:cNvSpPr txBox="true"/>
          <p:nvPr/>
        </p:nvSpPr>
        <p:spPr>
          <a:xfrm rot="0">
            <a:off x="4125845" y="2480158"/>
            <a:ext cx="10036310" cy="1085850"/>
          </a:xfrm>
          <a:prstGeom prst="rect">
            <a:avLst/>
          </a:prstGeom>
        </p:spPr>
        <p:txBody>
          <a:bodyPr anchor="t" rtlCol="false" tIns="0" lIns="0" bIns="0" rIns="0">
            <a:spAutoFit/>
          </a:bodyPr>
          <a:lstStyle/>
          <a:p>
            <a:pPr algn="ctr" marL="0" indent="0" lvl="0">
              <a:lnSpc>
                <a:spcPts val="8640"/>
              </a:lnSpc>
              <a:spcBef>
                <a:spcPct val="0"/>
              </a:spcBef>
            </a:pPr>
            <a:r>
              <a:rPr lang="en-US" sz="7200">
                <a:solidFill>
                  <a:srgbClr val="F1E7DE"/>
                </a:solidFill>
                <a:latin typeface="Open Sauce Semi-Bold"/>
              </a:rPr>
              <a:t>REGRESSION MODEL</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1456035" y="6876338"/>
            <a:ext cx="3622409" cy="1396274"/>
          </a:xfrm>
          <a:custGeom>
            <a:avLst/>
            <a:gdLst/>
            <a:ahLst/>
            <a:cxnLst/>
            <a:rect r="r" b="b" t="t" l="l"/>
            <a:pathLst>
              <a:path h="1396274" w="3622409">
                <a:moveTo>
                  <a:pt x="0" y="0"/>
                </a:moveTo>
                <a:lnTo>
                  <a:pt x="3622409" y="0"/>
                </a:lnTo>
                <a:lnTo>
                  <a:pt x="3622409" y="1396274"/>
                </a:lnTo>
                <a:lnTo>
                  <a:pt x="0" y="139627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3361361" y="2881768"/>
            <a:ext cx="11565278" cy="6376532"/>
          </a:xfrm>
          <a:custGeom>
            <a:avLst/>
            <a:gdLst/>
            <a:ahLst/>
            <a:cxnLst/>
            <a:rect r="r" b="b" t="t" l="l"/>
            <a:pathLst>
              <a:path h="6376532" w="11565278">
                <a:moveTo>
                  <a:pt x="0" y="0"/>
                </a:moveTo>
                <a:lnTo>
                  <a:pt x="11565278" y="0"/>
                </a:lnTo>
                <a:lnTo>
                  <a:pt x="11565278" y="6376532"/>
                </a:lnTo>
                <a:lnTo>
                  <a:pt x="0" y="6376532"/>
                </a:lnTo>
                <a:lnTo>
                  <a:pt x="0" y="0"/>
                </a:lnTo>
                <a:close/>
              </a:path>
            </a:pathLst>
          </a:custGeom>
          <a:blipFill>
            <a:blip r:embed="rId4"/>
            <a:stretch>
              <a:fillRect l="0" t="0" r="0" b="0"/>
            </a:stretch>
          </a:blipFill>
        </p:spPr>
      </p:sp>
      <p:sp>
        <p:nvSpPr>
          <p:cNvPr name="Freeform 4" id="4"/>
          <p:cNvSpPr/>
          <p:nvPr/>
        </p:nvSpPr>
        <p:spPr>
          <a:xfrm flipH="false" flipV="false" rot="5400000">
            <a:off x="13743105" y="3192349"/>
            <a:ext cx="10615180" cy="3902301"/>
          </a:xfrm>
          <a:custGeom>
            <a:avLst/>
            <a:gdLst/>
            <a:ahLst/>
            <a:cxnLst/>
            <a:rect r="r" b="b" t="t" l="l"/>
            <a:pathLst>
              <a:path h="3902301" w="10615180">
                <a:moveTo>
                  <a:pt x="0" y="0"/>
                </a:moveTo>
                <a:lnTo>
                  <a:pt x="10615181" y="0"/>
                </a:lnTo>
                <a:lnTo>
                  <a:pt x="10615181" y="3902302"/>
                </a:lnTo>
                <a:lnTo>
                  <a:pt x="0" y="3902302"/>
                </a:lnTo>
                <a:lnTo>
                  <a:pt x="0" y="0"/>
                </a:lnTo>
                <a:close/>
              </a:path>
            </a:pathLst>
          </a:custGeom>
          <a:blipFill>
            <a:blip r:embed="rId5"/>
            <a:stretch>
              <a:fillRect l="0" t="-626" r="0" b="-626"/>
            </a:stretch>
          </a:blipFill>
        </p:spPr>
      </p:sp>
      <p:sp>
        <p:nvSpPr>
          <p:cNvPr name="TextBox 5" id="5"/>
          <p:cNvSpPr txBox="true"/>
          <p:nvPr/>
        </p:nvSpPr>
        <p:spPr>
          <a:xfrm rot="0">
            <a:off x="1028700" y="2095500"/>
            <a:ext cx="3207534" cy="511790"/>
          </a:xfrm>
          <a:prstGeom prst="rect">
            <a:avLst/>
          </a:prstGeom>
        </p:spPr>
        <p:txBody>
          <a:bodyPr anchor="t" rtlCol="false" tIns="0" lIns="0" bIns="0" rIns="0">
            <a:spAutoFit/>
          </a:bodyPr>
          <a:lstStyle/>
          <a:p>
            <a:pPr>
              <a:lnSpc>
                <a:spcPts val="4162"/>
              </a:lnSpc>
            </a:pPr>
            <a:r>
              <a:rPr lang="en-US" sz="3201" spc="64">
                <a:solidFill>
                  <a:srgbClr val="F1E7DE"/>
                </a:solidFill>
                <a:latin typeface="Fira Code Light"/>
              </a:rPr>
              <a:t>Initializing</a:t>
            </a:r>
          </a:p>
        </p:txBody>
      </p:sp>
      <p:sp>
        <p:nvSpPr>
          <p:cNvPr name="TextBox 6" id="6"/>
          <p:cNvSpPr txBox="true"/>
          <p:nvPr/>
        </p:nvSpPr>
        <p:spPr>
          <a:xfrm rot="0">
            <a:off x="1028700" y="1038225"/>
            <a:ext cx="5536099" cy="1085850"/>
          </a:xfrm>
          <a:prstGeom prst="rect">
            <a:avLst/>
          </a:prstGeom>
        </p:spPr>
        <p:txBody>
          <a:bodyPr anchor="t" rtlCol="false" tIns="0" lIns="0" bIns="0" rIns="0">
            <a:spAutoFit/>
          </a:bodyPr>
          <a:lstStyle/>
          <a:p>
            <a:pPr marL="0" indent="0" lvl="0">
              <a:lnSpc>
                <a:spcPts val="8640"/>
              </a:lnSpc>
              <a:spcBef>
                <a:spcPct val="0"/>
              </a:spcBef>
            </a:pPr>
            <a:r>
              <a:rPr lang="en-US" sz="7200">
                <a:solidFill>
                  <a:srgbClr val="F1E7DE"/>
                </a:solidFill>
                <a:latin typeface="Open Sauce Semi-Bold"/>
              </a:rPr>
              <a:t>FUNCTION</a:t>
            </a:r>
          </a:p>
        </p:txBody>
      </p:sp>
      <p:sp>
        <p:nvSpPr>
          <p:cNvPr name="Freeform 7" id="7"/>
          <p:cNvSpPr/>
          <p:nvPr/>
        </p:nvSpPr>
        <p:spPr>
          <a:xfrm flipH="false" flipV="false" rot="-484591">
            <a:off x="15048216" y="1360155"/>
            <a:ext cx="985873" cy="1080140"/>
          </a:xfrm>
          <a:custGeom>
            <a:avLst/>
            <a:gdLst/>
            <a:ahLst/>
            <a:cxnLst/>
            <a:rect r="r" b="b" t="t" l="l"/>
            <a:pathLst>
              <a:path h="1080140" w="985873">
                <a:moveTo>
                  <a:pt x="0" y="0"/>
                </a:moveTo>
                <a:lnTo>
                  <a:pt x="985873" y="0"/>
                </a:lnTo>
                <a:lnTo>
                  <a:pt x="985873" y="1080140"/>
                </a:lnTo>
                <a:lnTo>
                  <a:pt x="0" y="108014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1456035" y="6876338"/>
            <a:ext cx="3622409" cy="1396274"/>
          </a:xfrm>
          <a:custGeom>
            <a:avLst/>
            <a:gdLst/>
            <a:ahLst/>
            <a:cxnLst/>
            <a:rect r="r" b="b" t="t" l="l"/>
            <a:pathLst>
              <a:path h="1396274" w="3622409">
                <a:moveTo>
                  <a:pt x="0" y="0"/>
                </a:moveTo>
                <a:lnTo>
                  <a:pt x="3622409" y="0"/>
                </a:lnTo>
                <a:lnTo>
                  <a:pt x="3622409" y="1396274"/>
                </a:lnTo>
                <a:lnTo>
                  <a:pt x="0" y="139627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5400000">
            <a:off x="13743105" y="3192349"/>
            <a:ext cx="10615180" cy="3902301"/>
          </a:xfrm>
          <a:custGeom>
            <a:avLst/>
            <a:gdLst/>
            <a:ahLst/>
            <a:cxnLst/>
            <a:rect r="r" b="b" t="t" l="l"/>
            <a:pathLst>
              <a:path h="3902301" w="10615180">
                <a:moveTo>
                  <a:pt x="0" y="0"/>
                </a:moveTo>
                <a:lnTo>
                  <a:pt x="10615181" y="0"/>
                </a:lnTo>
                <a:lnTo>
                  <a:pt x="10615181" y="3902302"/>
                </a:lnTo>
                <a:lnTo>
                  <a:pt x="0" y="3902302"/>
                </a:lnTo>
                <a:lnTo>
                  <a:pt x="0" y="0"/>
                </a:lnTo>
                <a:close/>
              </a:path>
            </a:pathLst>
          </a:custGeom>
          <a:blipFill>
            <a:blip r:embed="rId4"/>
            <a:stretch>
              <a:fillRect l="0" t="-626" r="0" b="-626"/>
            </a:stretch>
          </a:blipFill>
        </p:spPr>
      </p:sp>
      <p:sp>
        <p:nvSpPr>
          <p:cNvPr name="Freeform 4" id="4"/>
          <p:cNvSpPr/>
          <p:nvPr/>
        </p:nvSpPr>
        <p:spPr>
          <a:xfrm flipH="false" flipV="false" rot="-484591">
            <a:off x="15048216" y="1360155"/>
            <a:ext cx="985873" cy="1080140"/>
          </a:xfrm>
          <a:custGeom>
            <a:avLst/>
            <a:gdLst/>
            <a:ahLst/>
            <a:cxnLst/>
            <a:rect r="r" b="b" t="t" l="l"/>
            <a:pathLst>
              <a:path h="1080140" w="985873">
                <a:moveTo>
                  <a:pt x="0" y="0"/>
                </a:moveTo>
                <a:lnTo>
                  <a:pt x="985873" y="0"/>
                </a:lnTo>
                <a:lnTo>
                  <a:pt x="985873" y="1080140"/>
                </a:lnTo>
                <a:lnTo>
                  <a:pt x="0" y="108014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2971620" y="2788251"/>
            <a:ext cx="12344761" cy="7058974"/>
          </a:xfrm>
          <a:custGeom>
            <a:avLst/>
            <a:gdLst/>
            <a:ahLst/>
            <a:cxnLst/>
            <a:rect r="r" b="b" t="t" l="l"/>
            <a:pathLst>
              <a:path h="7058974" w="12344761">
                <a:moveTo>
                  <a:pt x="0" y="0"/>
                </a:moveTo>
                <a:lnTo>
                  <a:pt x="12344760" y="0"/>
                </a:lnTo>
                <a:lnTo>
                  <a:pt x="12344760" y="7058974"/>
                </a:lnTo>
                <a:lnTo>
                  <a:pt x="0" y="7058974"/>
                </a:lnTo>
                <a:lnTo>
                  <a:pt x="0" y="0"/>
                </a:lnTo>
                <a:close/>
              </a:path>
            </a:pathLst>
          </a:custGeom>
          <a:blipFill>
            <a:blip r:embed="rId7"/>
            <a:stretch>
              <a:fillRect l="0" t="0" r="0" b="0"/>
            </a:stretch>
          </a:blipFill>
        </p:spPr>
      </p:sp>
      <p:sp>
        <p:nvSpPr>
          <p:cNvPr name="TextBox 6" id="6"/>
          <p:cNvSpPr txBox="true"/>
          <p:nvPr/>
        </p:nvSpPr>
        <p:spPr>
          <a:xfrm rot="0">
            <a:off x="1028700" y="2095500"/>
            <a:ext cx="3207534" cy="511790"/>
          </a:xfrm>
          <a:prstGeom prst="rect">
            <a:avLst/>
          </a:prstGeom>
        </p:spPr>
        <p:txBody>
          <a:bodyPr anchor="t" rtlCol="false" tIns="0" lIns="0" bIns="0" rIns="0">
            <a:spAutoFit/>
          </a:bodyPr>
          <a:lstStyle/>
          <a:p>
            <a:pPr>
              <a:lnSpc>
                <a:spcPts val="4162"/>
              </a:lnSpc>
            </a:pPr>
            <a:r>
              <a:rPr lang="en-US" sz="3201" spc="64">
                <a:solidFill>
                  <a:srgbClr val="F1E7DE"/>
                </a:solidFill>
                <a:latin typeface="Fira Code Light"/>
              </a:rPr>
              <a:t>splitting</a:t>
            </a:r>
          </a:p>
        </p:txBody>
      </p:sp>
      <p:sp>
        <p:nvSpPr>
          <p:cNvPr name="TextBox 7" id="7"/>
          <p:cNvSpPr txBox="true"/>
          <p:nvPr/>
        </p:nvSpPr>
        <p:spPr>
          <a:xfrm rot="0">
            <a:off x="1028700" y="1038225"/>
            <a:ext cx="5536099" cy="1085850"/>
          </a:xfrm>
          <a:prstGeom prst="rect">
            <a:avLst/>
          </a:prstGeom>
        </p:spPr>
        <p:txBody>
          <a:bodyPr anchor="t" rtlCol="false" tIns="0" lIns="0" bIns="0" rIns="0">
            <a:spAutoFit/>
          </a:bodyPr>
          <a:lstStyle/>
          <a:p>
            <a:pPr marL="0" indent="0" lvl="0">
              <a:lnSpc>
                <a:spcPts val="8640"/>
              </a:lnSpc>
              <a:spcBef>
                <a:spcPct val="0"/>
              </a:spcBef>
            </a:pPr>
            <a:r>
              <a:rPr lang="en-US" sz="7200">
                <a:solidFill>
                  <a:srgbClr val="F1E7DE"/>
                </a:solidFill>
                <a:latin typeface="Open Sauce Semi-Bold"/>
              </a:rPr>
              <a:t>FUNCTION</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3362712" y="3016532"/>
            <a:ext cx="11562577" cy="5055287"/>
          </a:xfrm>
          <a:custGeom>
            <a:avLst/>
            <a:gdLst/>
            <a:ahLst/>
            <a:cxnLst/>
            <a:rect r="r" b="b" t="t" l="l"/>
            <a:pathLst>
              <a:path h="5055287" w="11562577">
                <a:moveTo>
                  <a:pt x="0" y="0"/>
                </a:moveTo>
                <a:lnTo>
                  <a:pt x="11562576" y="0"/>
                </a:lnTo>
                <a:lnTo>
                  <a:pt x="11562576" y="5055287"/>
                </a:lnTo>
                <a:lnTo>
                  <a:pt x="0" y="5055287"/>
                </a:lnTo>
                <a:lnTo>
                  <a:pt x="0" y="0"/>
                </a:lnTo>
                <a:close/>
              </a:path>
            </a:pathLst>
          </a:custGeom>
          <a:blipFill>
            <a:blip r:embed="rId2"/>
            <a:stretch>
              <a:fillRect l="0" t="0" r="0" b="-136942"/>
            </a:stretch>
          </a:blipFill>
        </p:spPr>
      </p:sp>
      <p:sp>
        <p:nvSpPr>
          <p:cNvPr name="Freeform 3" id="3"/>
          <p:cNvSpPr/>
          <p:nvPr/>
        </p:nvSpPr>
        <p:spPr>
          <a:xfrm flipH="false" flipV="false" rot="0">
            <a:off x="7045002" y="1132995"/>
            <a:ext cx="9239053" cy="886784"/>
          </a:xfrm>
          <a:custGeom>
            <a:avLst/>
            <a:gdLst/>
            <a:ahLst/>
            <a:cxnLst/>
            <a:rect r="r" b="b" t="t" l="l"/>
            <a:pathLst>
              <a:path h="886784" w="9239053">
                <a:moveTo>
                  <a:pt x="0" y="0"/>
                </a:moveTo>
                <a:lnTo>
                  <a:pt x="9239053" y="0"/>
                </a:lnTo>
                <a:lnTo>
                  <a:pt x="9239053" y="886785"/>
                </a:lnTo>
                <a:lnTo>
                  <a:pt x="0" y="886785"/>
                </a:lnTo>
                <a:lnTo>
                  <a:pt x="0" y="0"/>
                </a:lnTo>
                <a:close/>
              </a:path>
            </a:pathLst>
          </a:custGeom>
          <a:blipFill>
            <a:blip r:embed="rId3"/>
            <a:stretch>
              <a:fillRect l="0" t="0" r="0" b="0"/>
            </a:stretch>
          </a:blipFill>
        </p:spPr>
      </p:sp>
      <p:sp>
        <p:nvSpPr>
          <p:cNvPr name="Freeform 4" id="4"/>
          <p:cNvSpPr/>
          <p:nvPr/>
        </p:nvSpPr>
        <p:spPr>
          <a:xfrm flipH="false" flipV="false" rot="-484591">
            <a:off x="1077657" y="3072536"/>
            <a:ext cx="864070" cy="946690"/>
          </a:xfrm>
          <a:custGeom>
            <a:avLst/>
            <a:gdLst/>
            <a:ahLst/>
            <a:cxnLst/>
            <a:rect r="r" b="b" t="t" l="l"/>
            <a:pathLst>
              <a:path h="946690" w="864070">
                <a:moveTo>
                  <a:pt x="0" y="0"/>
                </a:moveTo>
                <a:lnTo>
                  <a:pt x="864070" y="0"/>
                </a:lnTo>
                <a:lnTo>
                  <a:pt x="864070" y="946690"/>
                </a:lnTo>
                <a:lnTo>
                  <a:pt x="0" y="94669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2867888" y="-1973546"/>
            <a:ext cx="16230600" cy="6213084"/>
          </a:xfrm>
          <a:custGeom>
            <a:avLst/>
            <a:gdLst/>
            <a:ahLst/>
            <a:cxnLst/>
            <a:rect r="r" b="b" t="t" l="l"/>
            <a:pathLst>
              <a:path h="6213084" w="16230600">
                <a:moveTo>
                  <a:pt x="0" y="0"/>
                </a:moveTo>
                <a:lnTo>
                  <a:pt x="16230600" y="0"/>
                </a:lnTo>
                <a:lnTo>
                  <a:pt x="16230600" y="6213083"/>
                </a:lnTo>
                <a:lnTo>
                  <a:pt x="0" y="6213083"/>
                </a:lnTo>
                <a:lnTo>
                  <a:pt x="0" y="0"/>
                </a:lnTo>
                <a:close/>
              </a:path>
            </a:pathLst>
          </a:custGeom>
          <a:blipFill>
            <a:blip r:embed="rId6"/>
            <a:stretch>
              <a:fillRect l="0" t="0" r="0" b="0"/>
            </a:stretch>
          </a:blipFill>
        </p:spPr>
      </p:sp>
      <p:sp>
        <p:nvSpPr>
          <p:cNvPr name="TextBox 6" id="6"/>
          <p:cNvSpPr txBox="true"/>
          <p:nvPr/>
        </p:nvSpPr>
        <p:spPr>
          <a:xfrm rot="0">
            <a:off x="2003945" y="8462011"/>
            <a:ext cx="14280111" cy="1216005"/>
          </a:xfrm>
          <a:prstGeom prst="rect">
            <a:avLst/>
          </a:prstGeom>
        </p:spPr>
        <p:txBody>
          <a:bodyPr anchor="t" rtlCol="false" tIns="0" lIns="0" bIns="0" rIns="0">
            <a:spAutoFit/>
          </a:bodyPr>
          <a:lstStyle/>
          <a:p>
            <a:pPr algn="just">
              <a:lnSpc>
                <a:spcPts val="3252"/>
              </a:lnSpc>
            </a:pPr>
            <a:r>
              <a:rPr lang="en-US" sz="2501" spc="50">
                <a:solidFill>
                  <a:srgbClr val="FFFFFF"/>
                </a:solidFill>
                <a:latin typeface="Fira Code Light"/>
              </a:rPr>
              <a:t>Without an intercept term, the coefficients of the independent variables would change depending on the position of the regression line with respect to the origin, which could lead to misleading interpretations.</a:t>
            </a:r>
          </a:p>
        </p:txBody>
      </p:sp>
      <p:sp>
        <p:nvSpPr>
          <p:cNvPr name="TextBox 7" id="7"/>
          <p:cNvSpPr txBox="true"/>
          <p:nvPr/>
        </p:nvSpPr>
        <p:spPr>
          <a:xfrm rot="0">
            <a:off x="1028700" y="1038225"/>
            <a:ext cx="5536099" cy="1085850"/>
          </a:xfrm>
          <a:prstGeom prst="rect">
            <a:avLst/>
          </a:prstGeom>
        </p:spPr>
        <p:txBody>
          <a:bodyPr anchor="t" rtlCol="false" tIns="0" lIns="0" bIns="0" rIns="0">
            <a:spAutoFit/>
          </a:bodyPr>
          <a:lstStyle/>
          <a:p>
            <a:pPr marL="0" indent="0" lvl="0">
              <a:lnSpc>
                <a:spcPts val="8640"/>
              </a:lnSpc>
              <a:spcBef>
                <a:spcPct val="0"/>
              </a:spcBef>
            </a:pPr>
            <a:r>
              <a:rPr lang="en-US" sz="7200">
                <a:solidFill>
                  <a:srgbClr val="F1E7DE"/>
                </a:solidFill>
                <a:latin typeface="Open Sauce Semi-Bold"/>
              </a:rPr>
              <a:t>FUNCTION</a:t>
            </a:r>
          </a:p>
        </p:txBody>
      </p:sp>
      <p:sp>
        <p:nvSpPr>
          <p:cNvPr name="TextBox 8" id="8"/>
          <p:cNvSpPr txBox="true"/>
          <p:nvPr/>
        </p:nvSpPr>
        <p:spPr>
          <a:xfrm rot="0">
            <a:off x="1028700" y="2095500"/>
            <a:ext cx="3207534" cy="511790"/>
          </a:xfrm>
          <a:prstGeom prst="rect">
            <a:avLst/>
          </a:prstGeom>
        </p:spPr>
        <p:txBody>
          <a:bodyPr anchor="t" rtlCol="false" tIns="0" lIns="0" bIns="0" rIns="0">
            <a:spAutoFit/>
          </a:bodyPr>
          <a:lstStyle/>
          <a:p>
            <a:pPr>
              <a:lnSpc>
                <a:spcPts val="4162"/>
              </a:lnSpc>
            </a:pPr>
            <a:r>
              <a:rPr lang="en-US" sz="3201" spc="64">
                <a:solidFill>
                  <a:srgbClr val="F1E7DE"/>
                </a:solidFill>
                <a:latin typeface="Fira Code Light"/>
              </a:rPr>
              <a:t>Fitting</a:t>
            </a:r>
          </a:p>
        </p:txBody>
      </p:sp>
      <p:sp>
        <p:nvSpPr>
          <p:cNvPr name="Freeform 9" id="9"/>
          <p:cNvSpPr/>
          <p:nvPr/>
        </p:nvSpPr>
        <p:spPr>
          <a:xfrm flipH="false" flipV="false" rot="0">
            <a:off x="7254680" y="7540923"/>
            <a:ext cx="16230600" cy="6213084"/>
          </a:xfrm>
          <a:custGeom>
            <a:avLst/>
            <a:gdLst/>
            <a:ahLst/>
            <a:cxnLst/>
            <a:rect r="r" b="b" t="t" l="l"/>
            <a:pathLst>
              <a:path h="6213084" w="16230600">
                <a:moveTo>
                  <a:pt x="0" y="0"/>
                </a:moveTo>
                <a:lnTo>
                  <a:pt x="16230600" y="0"/>
                </a:lnTo>
                <a:lnTo>
                  <a:pt x="16230600" y="6213083"/>
                </a:lnTo>
                <a:lnTo>
                  <a:pt x="0" y="6213083"/>
                </a:lnTo>
                <a:lnTo>
                  <a:pt x="0" y="0"/>
                </a:lnTo>
                <a:close/>
              </a:path>
            </a:pathLst>
          </a:custGeom>
          <a:blipFill>
            <a:blip r:embed="rId6"/>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3852486" y="2870154"/>
            <a:ext cx="10583028" cy="6388146"/>
          </a:xfrm>
          <a:custGeom>
            <a:avLst/>
            <a:gdLst/>
            <a:ahLst/>
            <a:cxnLst/>
            <a:rect r="r" b="b" t="t" l="l"/>
            <a:pathLst>
              <a:path h="6388146" w="10583028">
                <a:moveTo>
                  <a:pt x="0" y="0"/>
                </a:moveTo>
                <a:lnTo>
                  <a:pt x="10583028" y="0"/>
                </a:lnTo>
                <a:lnTo>
                  <a:pt x="10583028" y="6388146"/>
                </a:lnTo>
                <a:lnTo>
                  <a:pt x="0" y="6388146"/>
                </a:lnTo>
                <a:lnTo>
                  <a:pt x="0" y="0"/>
                </a:lnTo>
                <a:close/>
              </a:path>
            </a:pathLst>
          </a:custGeom>
          <a:blipFill>
            <a:blip r:embed="rId2"/>
            <a:stretch>
              <a:fillRect l="0" t="-71620" r="0" b="0"/>
            </a:stretch>
          </a:blipFill>
        </p:spPr>
      </p:sp>
      <p:sp>
        <p:nvSpPr>
          <p:cNvPr name="Freeform 3" id="3"/>
          <p:cNvSpPr/>
          <p:nvPr/>
        </p:nvSpPr>
        <p:spPr>
          <a:xfrm flipH="false" flipV="false" rot="7895605">
            <a:off x="-508926" y="6617714"/>
            <a:ext cx="4096452" cy="3344194"/>
          </a:xfrm>
          <a:custGeom>
            <a:avLst/>
            <a:gdLst/>
            <a:ahLst/>
            <a:cxnLst/>
            <a:rect r="r" b="b" t="t" l="l"/>
            <a:pathLst>
              <a:path h="3344194" w="4096452">
                <a:moveTo>
                  <a:pt x="0" y="0"/>
                </a:moveTo>
                <a:lnTo>
                  <a:pt x="4096452" y="0"/>
                </a:lnTo>
                <a:lnTo>
                  <a:pt x="4096452" y="3344194"/>
                </a:lnTo>
                <a:lnTo>
                  <a:pt x="0" y="334419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484591">
            <a:off x="15048216" y="1360155"/>
            <a:ext cx="985873" cy="1080140"/>
          </a:xfrm>
          <a:custGeom>
            <a:avLst/>
            <a:gdLst/>
            <a:ahLst/>
            <a:cxnLst/>
            <a:rect r="r" b="b" t="t" l="l"/>
            <a:pathLst>
              <a:path h="1080140" w="985873">
                <a:moveTo>
                  <a:pt x="0" y="0"/>
                </a:moveTo>
                <a:lnTo>
                  <a:pt x="985873" y="0"/>
                </a:lnTo>
                <a:lnTo>
                  <a:pt x="985873" y="1080140"/>
                </a:lnTo>
                <a:lnTo>
                  <a:pt x="0" y="108014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408706">
            <a:off x="17269364" y="170996"/>
            <a:ext cx="7859486" cy="10953988"/>
          </a:xfrm>
          <a:custGeom>
            <a:avLst/>
            <a:gdLst/>
            <a:ahLst/>
            <a:cxnLst/>
            <a:rect r="r" b="b" t="t" l="l"/>
            <a:pathLst>
              <a:path h="10953988" w="7859486">
                <a:moveTo>
                  <a:pt x="0" y="0"/>
                </a:moveTo>
                <a:lnTo>
                  <a:pt x="7859486" y="0"/>
                </a:lnTo>
                <a:lnTo>
                  <a:pt x="7859486" y="10953988"/>
                </a:lnTo>
                <a:lnTo>
                  <a:pt x="0" y="10953988"/>
                </a:lnTo>
                <a:lnTo>
                  <a:pt x="0" y="0"/>
                </a:lnTo>
                <a:close/>
              </a:path>
            </a:pathLst>
          </a:custGeom>
          <a:blipFill>
            <a:blip r:embed="rId7"/>
            <a:stretch>
              <a:fillRect l="0" t="0" r="0" b="0"/>
            </a:stretch>
          </a:blipFill>
        </p:spPr>
      </p:sp>
      <p:sp>
        <p:nvSpPr>
          <p:cNvPr name="Freeform 6" id="6"/>
          <p:cNvSpPr/>
          <p:nvPr/>
        </p:nvSpPr>
        <p:spPr>
          <a:xfrm flipH="false" flipV="false" rot="5246630">
            <a:off x="11559044" y="4441979"/>
            <a:ext cx="12119024" cy="1403042"/>
          </a:xfrm>
          <a:custGeom>
            <a:avLst/>
            <a:gdLst/>
            <a:ahLst/>
            <a:cxnLst/>
            <a:rect r="r" b="b" t="t" l="l"/>
            <a:pathLst>
              <a:path h="1403042" w="12119024">
                <a:moveTo>
                  <a:pt x="0" y="0"/>
                </a:moveTo>
                <a:lnTo>
                  <a:pt x="12119024" y="0"/>
                </a:lnTo>
                <a:lnTo>
                  <a:pt x="12119024" y="1403042"/>
                </a:lnTo>
                <a:lnTo>
                  <a:pt x="0" y="1403042"/>
                </a:lnTo>
                <a:lnTo>
                  <a:pt x="0" y="0"/>
                </a:lnTo>
                <a:close/>
              </a:path>
            </a:pathLst>
          </a:custGeom>
          <a:blipFill>
            <a:blip r:embed="rId8"/>
            <a:stretch>
              <a:fillRect l="-43313" t="-27808" r="-28241" b="0"/>
            </a:stretch>
          </a:blipFill>
        </p:spPr>
      </p:sp>
      <p:sp>
        <p:nvSpPr>
          <p:cNvPr name="TextBox 7" id="7"/>
          <p:cNvSpPr txBox="true"/>
          <p:nvPr/>
        </p:nvSpPr>
        <p:spPr>
          <a:xfrm rot="0">
            <a:off x="1028700" y="1038225"/>
            <a:ext cx="5536099" cy="1085850"/>
          </a:xfrm>
          <a:prstGeom prst="rect">
            <a:avLst/>
          </a:prstGeom>
        </p:spPr>
        <p:txBody>
          <a:bodyPr anchor="t" rtlCol="false" tIns="0" lIns="0" bIns="0" rIns="0">
            <a:spAutoFit/>
          </a:bodyPr>
          <a:lstStyle/>
          <a:p>
            <a:pPr marL="0" indent="0" lvl="0">
              <a:lnSpc>
                <a:spcPts val="8640"/>
              </a:lnSpc>
              <a:spcBef>
                <a:spcPct val="0"/>
              </a:spcBef>
            </a:pPr>
            <a:r>
              <a:rPr lang="en-US" sz="7200">
                <a:solidFill>
                  <a:srgbClr val="F1E7DE"/>
                </a:solidFill>
                <a:latin typeface="Open Sauce Semi-Bold"/>
              </a:rPr>
              <a:t>FUNCTION</a:t>
            </a:r>
          </a:p>
        </p:txBody>
      </p:sp>
      <p:sp>
        <p:nvSpPr>
          <p:cNvPr name="TextBox 8" id="8"/>
          <p:cNvSpPr txBox="true"/>
          <p:nvPr/>
        </p:nvSpPr>
        <p:spPr>
          <a:xfrm rot="0">
            <a:off x="1028700" y="2095500"/>
            <a:ext cx="3207534" cy="511790"/>
          </a:xfrm>
          <a:prstGeom prst="rect">
            <a:avLst/>
          </a:prstGeom>
        </p:spPr>
        <p:txBody>
          <a:bodyPr anchor="t" rtlCol="false" tIns="0" lIns="0" bIns="0" rIns="0">
            <a:spAutoFit/>
          </a:bodyPr>
          <a:lstStyle/>
          <a:p>
            <a:pPr>
              <a:lnSpc>
                <a:spcPts val="4162"/>
              </a:lnSpc>
            </a:pPr>
            <a:r>
              <a:rPr lang="en-US" sz="3201" spc="64">
                <a:solidFill>
                  <a:srgbClr val="F1E7DE"/>
                </a:solidFill>
                <a:latin typeface="Fira Code Light"/>
              </a:rPr>
              <a:t>Updating</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2364299" y="3576341"/>
            <a:ext cx="13559402" cy="4754481"/>
          </a:xfrm>
          <a:custGeom>
            <a:avLst/>
            <a:gdLst/>
            <a:ahLst/>
            <a:cxnLst/>
            <a:rect r="r" b="b" t="t" l="l"/>
            <a:pathLst>
              <a:path h="4754481" w="13559402">
                <a:moveTo>
                  <a:pt x="0" y="0"/>
                </a:moveTo>
                <a:lnTo>
                  <a:pt x="13559402" y="0"/>
                </a:lnTo>
                <a:lnTo>
                  <a:pt x="13559402" y="4754481"/>
                </a:lnTo>
                <a:lnTo>
                  <a:pt x="0" y="4754481"/>
                </a:lnTo>
                <a:lnTo>
                  <a:pt x="0" y="0"/>
                </a:lnTo>
                <a:close/>
              </a:path>
            </a:pathLst>
          </a:custGeom>
          <a:blipFill>
            <a:blip r:embed="rId2"/>
            <a:stretch>
              <a:fillRect l="0" t="0" r="0" b="-110395"/>
            </a:stretch>
          </a:blipFill>
        </p:spPr>
      </p:sp>
      <p:sp>
        <p:nvSpPr>
          <p:cNvPr name="Freeform 3" id="3"/>
          <p:cNvSpPr/>
          <p:nvPr/>
        </p:nvSpPr>
        <p:spPr>
          <a:xfrm flipH="false" flipV="false" rot="0">
            <a:off x="7015890" y="1028700"/>
            <a:ext cx="8685813" cy="1093214"/>
          </a:xfrm>
          <a:custGeom>
            <a:avLst/>
            <a:gdLst/>
            <a:ahLst/>
            <a:cxnLst/>
            <a:rect r="r" b="b" t="t" l="l"/>
            <a:pathLst>
              <a:path h="1093214" w="8685813">
                <a:moveTo>
                  <a:pt x="0" y="0"/>
                </a:moveTo>
                <a:lnTo>
                  <a:pt x="8685813" y="0"/>
                </a:lnTo>
                <a:lnTo>
                  <a:pt x="8685813" y="1093214"/>
                </a:lnTo>
                <a:lnTo>
                  <a:pt x="0" y="1093214"/>
                </a:lnTo>
                <a:lnTo>
                  <a:pt x="0" y="0"/>
                </a:lnTo>
                <a:close/>
              </a:path>
            </a:pathLst>
          </a:custGeom>
          <a:blipFill>
            <a:blip r:embed="rId3"/>
            <a:stretch>
              <a:fillRect l="0" t="0" r="0" b="0"/>
            </a:stretch>
          </a:blipFill>
        </p:spPr>
      </p:sp>
      <p:sp>
        <p:nvSpPr>
          <p:cNvPr name="TextBox 4" id="4"/>
          <p:cNvSpPr txBox="true"/>
          <p:nvPr/>
        </p:nvSpPr>
        <p:spPr>
          <a:xfrm rot="0">
            <a:off x="1028700" y="1038225"/>
            <a:ext cx="5536099" cy="1085850"/>
          </a:xfrm>
          <a:prstGeom prst="rect">
            <a:avLst/>
          </a:prstGeom>
        </p:spPr>
        <p:txBody>
          <a:bodyPr anchor="t" rtlCol="false" tIns="0" lIns="0" bIns="0" rIns="0">
            <a:spAutoFit/>
          </a:bodyPr>
          <a:lstStyle/>
          <a:p>
            <a:pPr marL="0" indent="0" lvl="0">
              <a:lnSpc>
                <a:spcPts val="8640"/>
              </a:lnSpc>
              <a:spcBef>
                <a:spcPct val="0"/>
              </a:spcBef>
            </a:pPr>
            <a:r>
              <a:rPr lang="en-US" sz="7200">
                <a:solidFill>
                  <a:srgbClr val="F1E7DE"/>
                </a:solidFill>
                <a:latin typeface="Open Sauce Semi-Bold"/>
              </a:rPr>
              <a:t>FUNCTION</a:t>
            </a:r>
          </a:p>
        </p:txBody>
      </p:sp>
      <p:sp>
        <p:nvSpPr>
          <p:cNvPr name="TextBox 5" id="5"/>
          <p:cNvSpPr txBox="true"/>
          <p:nvPr/>
        </p:nvSpPr>
        <p:spPr>
          <a:xfrm rot="0">
            <a:off x="1028700" y="2095500"/>
            <a:ext cx="3207534" cy="511790"/>
          </a:xfrm>
          <a:prstGeom prst="rect">
            <a:avLst/>
          </a:prstGeom>
        </p:spPr>
        <p:txBody>
          <a:bodyPr anchor="t" rtlCol="false" tIns="0" lIns="0" bIns="0" rIns="0">
            <a:spAutoFit/>
          </a:bodyPr>
          <a:lstStyle/>
          <a:p>
            <a:pPr>
              <a:lnSpc>
                <a:spcPts val="4162"/>
              </a:lnSpc>
            </a:pPr>
            <a:r>
              <a:rPr lang="en-US" sz="3201" spc="64">
                <a:solidFill>
                  <a:srgbClr val="F1E7DE"/>
                </a:solidFill>
                <a:latin typeface="Fira Code Light"/>
              </a:rPr>
              <a:t>Computing</a:t>
            </a:r>
          </a:p>
        </p:txBody>
      </p:sp>
      <p:sp>
        <p:nvSpPr>
          <p:cNvPr name="Freeform 6" id="6"/>
          <p:cNvSpPr/>
          <p:nvPr/>
        </p:nvSpPr>
        <p:spPr>
          <a:xfrm flipH="false" flipV="false" rot="-10800000">
            <a:off x="-639854" y="8883958"/>
            <a:ext cx="20256509" cy="1403042"/>
          </a:xfrm>
          <a:custGeom>
            <a:avLst/>
            <a:gdLst/>
            <a:ahLst/>
            <a:cxnLst/>
            <a:rect r="r" b="b" t="t" l="l"/>
            <a:pathLst>
              <a:path h="1403042" w="20256509">
                <a:moveTo>
                  <a:pt x="0" y="0"/>
                </a:moveTo>
                <a:lnTo>
                  <a:pt x="20256509" y="0"/>
                </a:lnTo>
                <a:lnTo>
                  <a:pt x="20256509" y="1403042"/>
                </a:lnTo>
                <a:lnTo>
                  <a:pt x="0" y="1403042"/>
                </a:lnTo>
                <a:lnTo>
                  <a:pt x="0" y="0"/>
                </a:lnTo>
                <a:close/>
              </a:path>
            </a:pathLst>
          </a:custGeom>
          <a:blipFill>
            <a:blip r:embed="rId4"/>
            <a:stretch>
              <a:fillRect l="-537" t="-27808" r="-210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DAGBKt3W1bY</dc:identifier>
  <dcterms:modified xsi:type="dcterms:W3CDTF">2011-08-01T06:04:30Z</dcterms:modified>
  <cp:revision>1</cp:revision>
  <dc:title>NBA</dc:title>
</cp:coreProperties>
</file>